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340" r:id="rId2"/>
    <p:sldId id="387" r:id="rId3"/>
    <p:sldId id="256" r:id="rId4"/>
    <p:sldId id="384" r:id="rId5"/>
    <p:sldId id="385" r:id="rId6"/>
    <p:sldId id="310" r:id="rId7"/>
    <p:sldId id="311" r:id="rId8"/>
    <p:sldId id="318" r:id="rId9"/>
    <p:sldId id="312" r:id="rId10"/>
    <p:sldId id="313" r:id="rId11"/>
    <p:sldId id="314" r:id="rId12"/>
    <p:sldId id="315" r:id="rId13"/>
    <p:sldId id="396" r:id="rId14"/>
    <p:sldId id="316" r:id="rId15"/>
    <p:sldId id="317" r:id="rId16"/>
    <p:sldId id="397" r:id="rId17"/>
    <p:sldId id="398" r:id="rId18"/>
    <p:sldId id="319" r:id="rId19"/>
    <p:sldId id="320" r:id="rId20"/>
    <p:sldId id="289" r:id="rId21"/>
    <p:sldId id="339" r:id="rId22"/>
    <p:sldId id="281" r:id="rId23"/>
    <p:sldId id="388" r:id="rId24"/>
    <p:sldId id="399" r:id="rId25"/>
    <p:sldId id="321" r:id="rId26"/>
    <p:sldId id="386" r:id="rId27"/>
    <p:sldId id="322" r:id="rId28"/>
    <p:sldId id="323" r:id="rId29"/>
    <p:sldId id="302" r:id="rId30"/>
    <p:sldId id="324" r:id="rId31"/>
    <p:sldId id="394" r:id="rId32"/>
    <p:sldId id="400" r:id="rId33"/>
    <p:sldId id="325" r:id="rId34"/>
    <p:sldId id="303" r:id="rId35"/>
    <p:sldId id="291" r:id="rId36"/>
    <p:sldId id="374" r:id="rId37"/>
    <p:sldId id="375" r:id="rId38"/>
    <p:sldId id="401" r:id="rId39"/>
    <p:sldId id="326" r:id="rId40"/>
    <p:sldId id="327" r:id="rId41"/>
    <p:sldId id="305" r:id="rId42"/>
    <p:sldId id="371" r:id="rId43"/>
    <p:sldId id="370" r:id="rId44"/>
    <p:sldId id="372" r:id="rId45"/>
    <p:sldId id="293" r:id="rId46"/>
    <p:sldId id="389" r:id="rId47"/>
    <p:sldId id="390" r:id="rId48"/>
    <p:sldId id="395" r:id="rId49"/>
    <p:sldId id="402" r:id="rId50"/>
    <p:sldId id="328" r:id="rId51"/>
    <p:sldId id="329" r:id="rId52"/>
    <p:sldId id="306" r:id="rId53"/>
    <p:sldId id="295" r:id="rId54"/>
    <p:sldId id="296" r:id="rId55"/>
    <p:sldId id="307" r:id="rId56"/>
    <p:sldId id="330" r:id="rId57"/>
    <p:sldId id="355" r:id="rId58"/>
    <p:sldId id="297" r:id="rId59"/>
    <p:sldId id="391" r:id="rId60"/>
    <p:sldId id="383" r:id="rId61"/>
    <p:sldId id="341" r:id="rId62"/>
    <p:sldId id="403" r:id="rId63"/>
    <p:sldId id="331" r:id="rId64"/>
    <p:sldId id="332" r:id="rId65"/>
    <p:sldId id="333" r:id="rId66"/>
    <p:sldId id="334" r:id="rId67"/>
    <p:sldId id="299" r:id="rId68"/>
    <p:sldId id="404" r:id="rId69"/>
    <p:sldId id="308" r:id="rId70"/>
    <p:sldId id="335" r:id="rId71"/>
    <p:sldId id="336" r:id="rId72"/>
    <p:sldId id="356" r:id="rId73"/>
    <p:sldId id="309" r:id="rId74"/>
    <p:sldId id="393" r:id="rId75"/>
    <p:sldId id="337" r:id="rId76"/>
    <p:sldId id="359" r:id="rId77"/>
    <p:sldId id="405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0B638-D576-477E-AE7C-A775F1802A4C}" v="291" dt="2022-09-28T19:19:04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737" autoAdjust="0"/>
  </p:normalViewPr>
  <p:slideViewPr>
    <p:cSldViewPr snapToGrid="0" snapToObjects="1">
      <p:cViewPr varScale="1">
        <p:scale>
          <a:sx n="76" d="100"/>
          <a:sy n="76" d="100"/>
        </p:scale>
        <p:origin x="25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nhoon Lee" userId="7bb1de35-1092-4fdf-afeb-04d202f8d1ba" providerId="ADAL" clId="{6460B638-D576-477E-AE7C-A775F1802A4C}"/>
    <pc:docChg chg="undo custSel addSld delSld modSld">
      <pc:chgData name="Mahnhoon Lee" userId="7bb1de35-1092-4fdf-afeb-04d202f8d1ba" providerId="ADAL" clId="{6460B638-D576-477E-AE7C-A775F1802A4C}" dt="2022-09-28T19:20:18.833" v="1416" actId="1035"/>
      <pc:docMkLst>
        <pc:docMk/>
      </pc:docMkLst>
      <pc:sldChg chg="modSp mod">
        <pc:chgData name="Mahnhoon Lee" userId="7bb1de35-1092-4fdf-afeb-04d202f8d1ba" providerId="ADAL" clId="{6460B638-D576-477E-AE7C-A775F1802A4C}" dt="2022-09-23T16:47:02.755" v="609" actId="113"/>
        <pc:sldMkLst>
          <pc:docMk/>
          <pc:sldMk cId="0" sldId="281"/>
        </pc:sldMkLst>
        <pc:spChg chg="mod">
          <ac:chgData name="Mahnhoon Lee" userId="7bb1de35-1092-4fdf-afeb-04d202f8d1ba" providerId="ADAL" clId="{6460B638-D576-477E-AE7C-A775F1802A4C}" dt="2022-09-23T16:47:02.755" v="609" actId="113"/>
          <ac:spMkLst>
            <pc:docMk/>
            <pc:sldMk cId="0" sldId="281"/>
            <ac:spMk id="3" creationId="{00000000-0000-0000-0000-000000000000}"/>
          </ac:spMkLst>
        </pc:spChg>
        <pc:spChg chg="mod">
          <ac:chgData name="Mahnhoon Lee" userId="7bb1de35-1092-4fdf-afeb-04d202f8d1ba" providerId="ADAL" clId="{6460B638-D576-477E-AE7C-A775F1802A4C}" dt="2022-09-23T16:46:21.100" v="606" actId="207"/>
          <ac:spMkLst>
            <pc:docMk/>
            <pc:sldMk cId="0" sldId="281"/>
            <ac:spMk id="4" creationId="{00000000-0000-0000-0000-000000000000}"/>
          </ac:spMkLst>
        </pc:spChg>
        <pc:spChg chg="mod">
          <ac:chgData name="Mahnhoon Lee" userId="7bb1de35-1092-4fdf-afeb-04d202f8d1ba" providerId="ADAL" clId="{6460B638-D576-477E-AE7C-A775F1802A4C}" dt="2022-09-23T16:46:16.187" v="605" actId="20577"/>
          <ac:spMkLst>
            <pc:docMk/>
            <pc:sldMk cId="0" sldId="281"/>
            <ac:spMk id="6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3T16:45:04.200" v="598" actId="404"/>
        <pc:sldMkLst>
          <pc:docMk/>
          <pc:sldMk cId="0" sldId="289"/>
        </pc:sldMkLst>
        <pc:spChg chg="mod">
          <ac:chgData name="Mahnhoon Lee" userId="7bb1de35-1092-4fdf-afeb-04d202f8d1ba" providerId="ADAL" clId="{6460B638-D576-477E-AE7C-A775F1802A4C}" dt="2022-09-23T16:45:04.200" v="598" actId="404"/>
          <ac:spMkLst>
            <pc:docMk/>
            <pc:sldMk cId="0" sldId="289"/>
            <ac:spMk id="2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6T15:45:02.630" v="942" actId="20577"/>
        <pc:sldMkLst>
          <pc:docMk/>
          <pc:sldMk cId="0" sldId="291"/>
        </pc:sldMkLst>
        <pc:spChg chg="mod">
          <ac:chgData name="Mahnhoon Lee" userId="7bb1de35-1092-4fdf-afeb-04d202f8d1ba" providerId="ADAL" clId="{6460B638-D576-477E-AE7C-A775F1802A4C}" dt="2022-09-26T15:44:03.285" v="941" actId="207"/>
          <ac:spMkLst>
            <pc:docMk/>
            <pc:sldMk cId="0" sldId="291"/>
            <ac:spMk id="3" creationId="{00000000-0000-0000-0000-000000000000}"/>
          </ac:spMkLst>
        </pc:spChg>
        <pc:spChg chg="mod">
          <ac:chgData name="Mahnhoon Lee" userId="7bb1de35-1092-4fdf-afeb-04d202f8d1ba" providerId="ADAL" clId="{6460B638-D576-477E-AE7C-A775F1802A4C}" dt="2022-09-26T15:45:02.630" v="942" actId="20577"/>
          <ac:spMkLst>
            <pc:docMk/>
            <pc:sldMk cId="0" sldId="291"/>
            <ac:spMk id="6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6T15:55:59.267" v="954" actId="20577"/>
        <pc:sldMkLst>
          <pc:docMk/>
          <pc:sldMk cId="0" sldId="293"/>
        </pc:sldMkLst>
        <pc:spChg chg="mod">
          <ac:chgData name="Mahnhoon Lee" userId="7bb1de35-1092-4fdf-afeb-04d202f8d1ba" providerId="ADAL" clId="{6460B638-D576-477E-AE7C-A775F1802A4C}" dt="2022-09-26T15:55:59.267" v="954" actId="20577"/>
          <ac:spMkLst>
            <pc:docMk/>
            <pc:sldMk cId="0" sldId="293"/>
            <ac:spMk id="7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8T16:43:35.391" v="1119" actId="207"/>
        <pc:sldMkLst>
          <pc:docMk/>
          <pc:sldMk cId="0" sldId="295"/>
        </pc:sldMkLst>
        <pc:spChg chg="mod">
          <ac:chgData name="Mahnhoon Lee" userId="7bb1de35-1092-4fdf-afeb-04d202f8d1ba" providerId="ADAL" clId="{6460B638-D576-477E-AE7C-A775F1802A4C}" dt="2022-09-28T16:43:35.391" v="1119" actId="207"/>
          <ac:spMkLst>
            <pc:docMk/>
            <pc:sldMk cId="0" sldId="295"/>
            <ac:spMk id="3" creationId="{00000000-0000-0000-0000-000000000000}"/>
          </ac:spMkLst>
        </pc:spChg>
      </pc:sldChg>
      <pc:sldChg chg="addSp modSp mod modAnim">
        <pc:chgData name="Mahnhoon Lee" userId="7bb1de35-1092-4fdf-afeb-04d202f8d1ba" providerId="ADAL" clId="{6460B638-D576-477E-AE7C-A775F1802A4C}" dt="2022-09-28T16:43:51.246" v="1127" actId="207"/>
        <pc:sldMkLst>
          <pc:docMk/>
          <pc:sldMk cId="0" sldId="296"/>
        </pc:sldMkLst>
        <pc:spChg chg="mod">
          <ac:chgData name="Mahnhoon Lee" userId="7bb1de35-1092-4fdf-afeb-04d202f8d1ba" providerId="ADAL" clId="{6460B638-D576-477E-AE7C-A775F1802A4C}" dt="2022-09-28T16:43:51.246" v="1127" actId="207"/>
          <ac:spMkLst>
            <pc:docMk/>
            <pc:sldMk cId="0" sldId="296"/>
            <ac:spMk id="3" creationId="{00000000-0000-0000-0000-000000000000}"/>
          </ac:spMkLst>
        </pc:spChg>
        <pc:picChg chg="add mod modCrop">
          <ac:chgData name="Mahnhoon Lee" userId="7bb1de35-1092-4fdf-afeb-04d202f8d1ba" providerId="ADAL" clId="{6460B638-D576-477E-AE7C-A775F1802A4C}" dt="2022-09-28T16:42:46.367" v="1112" actId="14100"/>
          <ac:picMkLst>
            <pc:docMk/>
            <pc:sldMk cId="0" sldId="296"/>
            <ac:picMk id="6" creationId="{BA1DD38A-01E4-C2A8-21AB-34BC0F0DE4D3}"/>
          </ac:picMkLst>
        </pc:picChg>
      </pc:sldChg>
      <pc:sldChg chg="addSp modSp mod">
        <pc:chgData name="Mahnhoon Lee" userId="7bb1de35-1092-4fdf-afeb-04d202f8d1ba" providerId="ADAL" clId="{6460B638-D576-477E-AE7C-A775F1802A4C}" dt="2022-09-28T16:56:50.604" v="1270" actId="113"/>
        <pc:sldMkLst>
          <pc:docMk/>
          <pc:sldMk cId="0" sldId="297"/>
        </pc:sldMkLst>
        <pc:spChg chg="mod">
          <ac:chgData name="Mahnhoon Lee" userId="7bb1de35-1092-4fdf-afeb-04d202f8d1ba" providerId="ADAL" clId="{6460B638-D576-477E-AE7C-A775F1802A4C}" dt="2022-09-28T16:56:50.604" v="1270" actId="113"/>
          <ac:spMkLst>
            <pc:docMk/>
            <pc:sldMk cId="0" sldId="297"/>
            <ac:spMk id="3" creationId="{00000000-0000-0000-0000-000000000000}"/>
          </ac:spMkLst>
        </pc:spChg>
        <pc:picChg chg="add mod modCrop">
          <ac:chgData name="Mahnhoon Lee" userId="7bb1de35-1092-4fdf-afeb-04d202f8d1ba" providerId="ADAL" clId="{6460B638-D576-477E-AE7C-A775F1802A4C}" dt="2022-09-28T16:52:32.422" v="1150" actId="14100"/>
          <ac:picMkLst>
            <pc:docMk/>
            <pc:sldMk cId="0" sldId="297"/>
            <ac:picMk id="6" creationId="{82DADB00-1F6E-7068-B452-E4740B9E1C09}"/>
          </ac:picMkLst>
        </pc:picChg>
      </pc:sldChg>
      <pc:sldChg chg="modSp mod">
        <pc:chgData name="Mahnhoon Lee" userId="7bb1de35-1092-4fdf-afeb-04d202f8d1ba" providerId="ADAL" clId="{6460B638-D576-477E-AE7C-A775F1802A4C}" dt="2022-09-28T17:04:03.655" v="1288" actId="313"/>
        <pc:sldMkLst>
          <pc:docMk/>
          <pc:sldMk cId="0" sldId="299"/>
        </pc:sldMkLst>
        <pc:spChg chg="mod">
          <ac:chgData name="Mahnhoon Lee" userId="7bb1de35-1092-4fdf-afeb-04d202f8d1ba" providerId="ADAL" clId="{6460B638-D576-477E-AE7C-A775F1802A4C}" dt="2022-09-28T17:04:03.655" v="1288" actId="313"/>
          <ac:spMkLst>
            <pc:docMk/>
            <pc:sldMk cId="0" sldId="299"/>
            <ac:spMk id="3" creationId="{00000000-0000-0000-0000-000000000000}"/>
          </ac:spMkLst>
        </pc:spChg>
      </pc:sldChg>
      <pc:sldChg chg="addSp modSp mod">
        <pc:chgData name="Mahnhoon Lee" userId="7bb1de35-1092-4fdf-afeb-04d202f8d1ba" providerId="ADAL" clId="{6460B638-D576-477E-AE7C-A775F1802A4C}" dt="2022-09-28T19:20:18.833" v="1416" actId="1035"/>
        <pc:sldMkLst>
          <pc:docMk/>
          <pc:sldMk cId="0" sldId="303"/>
        </pc:sldMkLst>
        <pc:spChg chg="add mod">
          <ac:chgData name="Mahnhoon Lee" userId="7bb1de35-1092-4fdf-afeb-04d202f8d1ba" providerId="ADAL" clId="{6460B638-D576-477E-AE7C-A775F1802A4C}" dt="2022-09-28T19:20:18.833" v="1416" actId="1035"/>
          <ac:spMkLst>
            <pc:docMk/>
            <pc:sldMk cId="0" sldId="303"/>
            <ac:spMk id="15" creationId="{0F2163AD-31DD-FD4D-0AB1-65B3B7E23A75}"/>
          </ac:spMkLst>
        </pc:spChg>
      </pc:sldChg>
      <pc:sldChg chg="modSp mod">
        <pc:chgData name="Mahnhoon Lee" userId="7bb1de35-1092-4fdf-afeb-04d202f8d1ba" providerId="ADAL" clId="{6460B638-D576-477E-AE7C-A775F1802A4C}" dt="2022-09-26T15:18:56.659" v="715" actId="115"/>
        <pc:sldMkLst>
          <pc:docMk/>
          <pc:sldMk cId="0" sldId="310"/>
        </pc:sldMkLst>
        <pc:spChg chg="mod">
          <ac:chgData name="Mahnhoon Lee" userId="7bb1de35-1092-4fdf-afeb-04d202f8d1ba" providerId="ADAL" clId="{6460B638-D576-477E-AE7C-A775F1802A4C}" dt="2022-09-26T15:18:56.659" v="715" actId="115"/>
          <ac:spMkLst>
            <pc:docMk/>
            <pc:sldMk cId="0" sldId="310"/>
            <ac:spMk id="3" creationId="{00000000-0000-0000-0000-000000000000}"/>
          </ac:spMkLst>
        </pc:spChg>
      </pc:sldChg>
      <pc:sldChg chg="addSp delSp modSp mod addAnim delAnim">
        <pc:chgData name="Mahnhoon Lee" userId="7bb1de35-1092-4fdf-afeb-04d202f8d1ba" providerId="ADAL" clId="{6460B638-D576-477E-AE7C-A775F1802A4C}" dt="2022-09-23T16:23:18.845" v="37" actId="478"/>
        <pc:sldMkLst>
          <pc:docMk/>
          <pc:sldMk cId="0" sldId="311"/>
        </pc:sldMkLst>
        <pc:spChg chg="mod">
          <ac:chgData name="Mahnhoon Lee" userId="7bb1de35-1092-4fdf-afeb-04d202f8d1ba" providerId="ADAL" clId="{6460B638-D576-477E-AE7C-A775F1802A4C}" dt="2022-09-23T16:21:54.853" v="19" actId="115"/>
          <ac:spMkLst>
            <pc:docMk/>
            <pc:sldMk cId="0" sldId="311"/>
            <ac:spMk id="3" creationId="{00000000-0000-0000-0000-000000000000}"/>
          </ac:spMkLst>
        </pc:spChg>
        <pc:spChg chg="add del mod">
          <ac:chgData name="Mahnhoon Lee" userId="7bb1de35-1092-4fdf-afeb-04d202f8d1ba" providerId="ADAL" clId="{6460B638-D576-477E-AE7C-A775F1802A4C}" dt="2022-09-23T16:23:18.301" v="36" actId="11529"/>
          <ac:spMkLst>
            <pc:docMk/>
            <pc:sldMk cId="0" sldId="311"/>
            <ac:spMk id="4" creationId="{17D7EE0F-EAEA-7003-D90C-5D9923F3523D}"/>
          </ac:spMkLst>
        </pc:spChg>
        <pc:spChg chg="add del">
          <ac:chgData name="Mahnhoon Lee" userId="7bb1de35-1092-4fdf-afeb-04d202f8d1ba" providerId="ADAL" clId="{6460B638-D576-477E-AE7C-A775F1802A4C}" dt="2022-09-23T16:23:18.845" v="37" actId="478"/>
          <ac:spMkLst>
            <pc:docMk/>
            <pc:sldMk cId="0" sldId="311"/>
            <ac:spMk id="7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6T15:21:22.382" v="724" actId="20577"/>
        <pc:sldMkLst>
          <pc:docMk/>
          <pc:sldMk cId="0" sldId="312"/>
        </pc:sldMkLst>
        <pc:spChg chg="mod">
          <ac:chgData name="Mahnhoon Lee" userId="7bb1de35-1092-4fdf-afeb-04d202f8d1ba" providerId="ADAL" clId="{6460B638-D576-477E-AE7C-A775F1802A4C}" dt="2022-09-23T16:25:14.712" v="53" actId="20577"/>
          <ac:spMkLst>
            <pc:docMk/>
            <pc:sldMk cId="0" sldId="312"/>
            <ac:spMk id="2" creationId="{00000000-0000-0000-0000-000000000000}"/>
          </ac:spMkLst>
        </pc:spChg>
        <pc:spChg chg="mod">
          <ac:chgData name="Mahnhoon Lee" userId="7bb1de35-1092-4fdf-afeb-04d202f8d1ba" providerId="ADAL" clId="{6460B638-D576-477E-AE7C-A775F1802A4C}" dt="2022-09-26T15:21:22.382" v="724" actId="20577"/>
          <ac:spMkLst>
            <pc:docMk/>
            <pc:sldMk cId="0" sldId="312"/>
            <ac:spMk id="3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3T16:35:44.746" v="218" actId="313"/>
        <pc:sldMkLst>
          <pc:docMk/>
          <pc:sldMk cId="0" sldId="313"/>
        </pc:sldMkLst>
        <pc:spChg chg="mod">
          <ac:chgData name="Mahnhoon Lee" userId="7bb1de35-1092-4fdf-afeb-04d202f8d1ba" providerId="ADAL" clId="{6460B638-D576-477E-AE7C-A775F1802A4C}" dt="2022-09-23T16:28:20.964" v="93" actId="115"/>
          <ac:spMkLst>
            <pc:docMk/>
            <pc:sldMk cId="0" sldId="313"/>
            <ac:spMk id="3" creationId="{00000000-0000-0000-0000-000000000000}"/>
          </ac:spMkLst>
        </pc:spChg>
        <pc:spChg chg="mod">
          <ac:chgData name="Mahnhoon Lee" userId="7bb1de35-1092-4fdf-afeb-04d202f8d1ba" providerId="ADAL" clId="{6460B638-D576-477E-AE7C-A775F1802A4C}" dt="2022-09-23T16:35:44.746" v="218" actId="313"/>
          <ac:spMkLst>
            <pc:docMk/>
            <pc:sldMk cId="0" sldId="313"/>
            <ac:spMk id="8" creationId="{00000000-0000-0000-0000-000000000000}"/>
          </ac:spMkLst>
        </pc:spChg>
      </pc:sldChg>
      <pc:sldChg chg="modSp mod modAnim">
        <pc:chgData name="Mahnhoon Lee" userId="7bb1de35-1092-4fdf-afeb-04d202f8d1ba" providerId="ADAL" clId="{6460B638-D576-477E-AE7C-A775F1802A4C}" dt="2022-09-26T15:25:46.125" v="747" actId="20577"/>
        <pc:sldMkLst>
          <pc:docMk/>
          <pc:sldMk cId="0" sldId="314"/>
        </pc:sldMkLst>
        <pc:spChg chg="mod">
          <ac:chgData name="Mahnhoon Lee" userId="7bb1de35-1092-4fdf-afeb-04d202f8d1ba" providerId="ADAL" clId="{6460B638-D576-477E-AE7C-A775F1802A4C}" dt="2022-09-26T15:25:38.316" v="745" actId="20577"/>
          <ac:spMkLst>
            <pc:docMk/>
            <pc:sldMk cId="0" sldId="314"/>
            <ac:spMk id="14" creationId="{00000000-0000-0000-0000-000000000000}"/>
          </ac:spMkLst>
        </pc:spChg>
        <pc:spChg chg="mod">
          <ac:chgData name="Mahnhoon Lee" userId="7bb1de35-1092-4fdf-afeb-04d202f8d1ba" providerId="ADAL" clId="{6460B638-D576-477E-AE7C-A775F1802A4C}" dt="2022-09-26T15:25:46.125" v="747" actId="20577"/>
          <ac:spMkLst>
            <pc:docMk/>
            <pc:sldMk cId="0" sldId="314"/>
            <ac:spMk id="18" creationId="{00000000-0000-0000-0000-000000000000}"/>
          </ac:spMkLst>
        </pc:spChg>
        <pc:grpChg chg="mod">
          <ac:chgData name="Mahnhoon Lee" userId="7bb1de35-1092-4fdf-afeb-04d202f8d1ba" providerId="ADAL" clId="{6460B638-D576-477E-AE7C-A775F1802A4C}" dt="2022-09-23T16:31:22.014" v="114" actId="1076"/>
          <ac:grpSpMkLst>
            <pc:docMk/>
            <pc:sldMk cId="0" sldId="314"/>
            <ac:grpSpMk id="15" creationId="{00000000-0000-0000-0000-000000000000}"/>
          </ac:grpSpMkLst>
        </pc:grpChg>
      </pc:sldChg>
      <pc:sldChg chg="delSp modSp mod delAnim">
        <pc:chgData name="Mahnhoon Lee" userId="7bb1de35-1092-4fdf-afeb-04d202f8d1ba" providerId="ADAL" clId="{6460B638-D576-477E-AE7C-A775F1802A4C}" dt="2022-09-23T16:34:05.067" v="166" actId="20577"/>
        <pc:sldMkLst>
          <pc:docMk/>
          <pc:sldMk cId="0" sldId="315"/>
        </pc:sldMkLst>
        <pc:spChg chg="mod">
          <ac:chgData name="Mahnhoon Lee" userId="7bb1de35-1092-4fdf-afeb-04d202f8d1ba" providerId="ADAL" clId="{6460B638-D576-477E-AE7C-A775F1802A4C}" dt="2022-09-23T16:34:05.067" v="166" actId="20577"/>
          <ac:spMkLst>
            <pc:docMk/>
            <pc:sldMk cId="0" sldId="315"/>
            <ac:spMk id="15" creationId="{00000000-0000-0000-0000-000000000000}"/>
          </ac:spMkLst>
        </pc:spChg>
        <pc:spChg chg="del">
          <ac:chgData name="Mahnhoon Lee" userId="7bb1de35-1092-4fdf-afeb-04d202f8d1ba" providerId="ADAL" clId="{6460B638-D576-477E-AE7C-A775F1802A4C}" dt="2022-09-23T16:32:34.831" v="116" actId="478"/>
          <ac:spMkLst>
            <pc:docMk/>
            <pc:sldMk cId="0" sldId="315"/>
            <ac:spMk id="27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6T15:30:19.179" v="821" actId="207"/>
        <pc:sldMkLst>
          <pc:docMk/>
          <pc:sldMk cId="0" sldId="320"/>
        </pc:sldMkLst>
        <pc:spChg chg="mod">
          <ac:chgData name="Mahnhoon Lee" userId="7bb1de35-1092-4fdf-afeb-04d202f8d1ba" providerId="ADAL" clId="{6460B638-D576-477E-AE7C-A775F1802A4C}" dt="2022-09-26T15:30:19.179" v="821" actId="207"/>
          <ac:spMkLst>
            <pc:docMk/>
            <pc:sldMk cId="0" sldId="320"/>
            <ac:spMk id="3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6T15:35:30.537" v="825" actId="1036"/>
        <pc:sldMkLst>
          <pc:docMk/>
          <pc:sldMk cId="0" sldId="322"/>
        </pc:sldMkLst>
        <pc:spChg chg="mod">
          <ac:chgData name="Mahnhoon Lee" userId="7bb1de35-1092-4fdf-afeb-04d202f8d1ba" providerId="ADAL" clId="{6460B638-D576-477E-AE7C-A775F1802A4C}" dt="2022-09-26T15:35:30.537" v="825" actId="1036"/>
          <ac:spMkLst>
            <pc:docMk/>
            <pc:sldMk cId="0" sldId="322"/>
            <ac:spMk id="7" creationId="{00000000-0000-0000-0000-000000000000}"/>
          </ac:spMkLst>
        </pc:spChg>
        <pc:spChg chg="mod">
          <ac:chgData name="Mahnhoon Lee" userId="7bb1de35-1092-4fdf-afeb-04d202f8d1ba" providerId="ADAL" clId="{6460B638-D576-477E-AE7C-A775F1802A4C}" dt="2022-09-26T15:35:17.560" v="822" actId="208"/>
          <ac:spMkLst>
            <pc:docMk/>
            <pc:sldMk cId="0" sldId="322"/>
            <ac:spMk id="8" creationId="{00000000-0000-0000-0000-000000000000}"/>
          </ac:spMkLst>
        </pc:spChg>
        <pc:spChg chg="mod">
          <ac:chgData name="Mahnhoon Lee" userId="7bb1de35-1092-4fdf-afeb-04d202f8d1ba" providerId="ADAL" clId="{6460B638-D576-477E-AE7C-A775F1802A4C}" dt="2022-09-26T15:35:17.560" v="822" actId="208"/>
          <ac:spMkLst>
            <pc:docMk/>
            <pc:sldMk cId="0" sldId="322"/>
            <ac:spMk id="9" creationId="{00000000-0000-0000-0000-000000000000}"/>
          </ac:spMkLst>
        </pc:spChg>
        <pc:spChg chg="mod">
          <ac:chgData name="Mahnhoon Lee" userId="7bb1de35-1092-4fdf-afeb-04d202f8d1ba" providerId="ADAL" clId="{6460B638-D576-477E-AE7C-A775F1802A4C}" dt="2022-09-26T15:35:17.560" v="822" actId="208"/>
          <ac:spMkLst>
            <pc:docMk/>
            <pc:sldMk cId="0" sldId="322"/>
            <ac:spMk id="10" creationId="{00000000-0000-0000-0000-000000000000}"/>
          </ac:spMkLst>
        </pc:spChg>
        <pc:spChg chg="mod">
          <ac:chgData name="Mahnhoon Lee" userId="7bb1de35-1092-4fdf-afeb-04d202f8d1ba" providerId="ADAL" clId="{6460B638-D576-477E-AE7C-A775F1802A4C}" dt="2022-09-26T15:35:17.560" v="822" actId="208"/>
          <ac:spMkLst>
            <pc:docMk/>
            <pc:sldMk cId="0" sldId="322"/>
            <ac:spMk id="11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6T15:39:36.392" v="910" actId="115"/>
        <pc:sldMkLst>
          <pc:docMk/>
          <pc:sldMk cId="0" sldId="323"/>
        </pc:sldMkLst>
        <pc:spChg chg="mod">
          <ac:chgData name="Mahnhoon Lee" userId="7bb1de35-1092-4fdf-afeb-04d202f8d1ba" providerId="ADAL" clId="{6460B638-D576-477E-AE7C-A775F1802A4C}" dt="2022-09-26T15:39:36.392" v="910" actId="115"/>
          <ac:spMkLst>
            <pc:docMk/>
            <pc:sldMk cId="0" sldId="323"/>
            <ac:spMk id="3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6T15:50:40.707" v="952" actId="207"/>
        <pc:sldMkLst>
          <pc:docMk/>
          <pc:sldMk cId="0" sldId="325"/>
        </pc:sldMkLst>
        <pc:spChg chg="mod">
          <ac:chgData name="Mahnhoon Lee" userId="7bb1de35-1092-4fdf-afeb-04d202f8d1ba" providerId="ADAL" clId="{6460B638-D576-477E-AE7C-A775F1802A4C}" dt="2022-09-26T15:50:40.707" v="952" actId="207"/>
          <ac:spMkLst>
            <pc:docMk/>
            <pc:sldMk cId="0" sldId="325"/>
            <ac:spMk id="2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8T16:30:37.867" v="1053" actId="113"/>
        <pc:sldMkLst>
          <pc:docMk/>
          <pc:sldMk cId="0" sldId="327"/>
        </pc:sldMkLst>
        <pc:spChg chg="mod">
          <ac:chgData name="Mahnhoon Lee" userId="7bb1de35-1092-4fdf-afeb-04d202f8d1ba" providerId="ADAL" clId="{6460B638-D576-477E-AE7C-A775F1802A4C}" dt="2022-09-28T16:30:37.867" v="1053" actId="113"/>
          <ac:spMkLst>
            <pc:docMk/>
            <pc:sldMk cId="0" sldId="327"/>
            <ac:spMk id="3" creationId="{00000000-0000-0000-0000-000000000000}"/>
          </ac:spMkLst>
        </pc:spChg>
      </pc:sldChg>
      <pc:sldChg chg="addSp modSp mod">
        <pc:chgData name="Mahnhoon Lee" userId="7bb1de35-1092-4fdf-afeb-04d202f8d1ba" providerId="ADAL" clId="{6460B638-D576-477E-AE7C-A775F1802A4C}" dt="2022-09-28T16:36:46.126" v="1067" actId="13822"/>
        <pc:sldMkLst>
          <pc:docMk/>
          <pc:sldMk cId="0" sldId="329"/>
        </pc:sldMkLst>
        <pc:spChg chg="add mod">
          <ac:chgData name="Mahnhoon Lee" userId="7bb1de35-1092-4fdf-afeb-04d202f8d1ba" providerId="ADAL" clId="{6460B638-D576-477E-AE7C-A775F1802A4C}" dt="2022-09-28T16:36:46.126" v="1067" actId="13822"/>
          <ac:spMkLst>
            <pc:docMk/>
            <pc:sldMk cId="0" sldId="329"/>
            <ac:spMk id="4" creationId="{3AF93582-0920-5D74-5815-7E3E8DEF162F}"/>
          </ac:spMkLst>
        </pc:spChg>
      </pc:sldChg>
      <pc:sldChg chg="modSp mod">
        <pc:chgData name="Mahnhoon Lee" userId="7bb1de35-1092-4fdf-afeb-04d202f8d1ba" providerId="ADAL" clId="{6460B638-D576-477E-AE7C-A775F1802A4C}" dt="2022-09-28T17:01:15.848" v="1272" actId="207"/>
        <pc:sldMkLst>
          <pc:docMk/>
          <pc:sldMk cId="0" sldId="334"/>
        </pc:sldMkLst>
        <pc:spChg chg="mod">
          <ac:chgData name="Mahnhoon Lee" userId="7bb1de35-1092-4fdf-afeb-04d202f8d1ba" providerId="ADAL" clId="{6460B638-D576-477E-AE7C-A775F1802A4C}" dt="2022-09-28T17:01:15.848" v="1272" actId="207"/>
          <ac:spMkLst>
            <pc:docMk/>
            <pc:sldMk cId="0" sldId="334"/>
            <ac:spMk id="3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8T16:57:34.990" v="1271" actId="2711"/>
        <pc:sldMkLst>
          <pc:docMk/>
          <pc:sldMk cId="1611234176" sldId="341"/>
        </pc:sldMkLst>
        <pc:spChg chg="mod">
          <ac:chgData name="Mahnhoon Lee" userId="7bb1de35-1092-4fdf-afeb-04d202f8d1ba" providerId="ADAL" clId="{6460B638-D576-477E-AE7C-A775F1802A4C}" dt="2022-09-28T16:57:34.990" v="1271" actId="2711"/>
          <ac:spMkLst>
            <pc:docMk/>
            <pc:sldMk cId="1611234176" sldId="341"/>
            <ac:spMk id="3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6T15:55:46.226" v="953" actId="6549"/>
        <pc:sldMkLst>
          <pc:docMk/>
          <pc:sldMk cId="3072230296" sldId="370"/>
        </pc:sldMkLst>
        <pc:spChg chg="mod">
          <ac:chgData name="Mahnhoon Lee" userId="7bb1de35-1092-4fdf-afeb-04d202f8d1ba" providerId="ADAL" clId="{6460B638-D576-477E-AE7C-A775F1802A4C}" dt="2022-09-26T15:55:46.226" v="953" actId="6549"/>
          <ac:spMkLst>
            <pc:docMk/>
            <pc:sldMk cId="3072230296" sldId="370"/>
            <ac:spMk id="6" creationId="{00000000-0000-0000-0000-000000000000}"/>
          </ac:spMkLst>
        </pc:spChg>
      </pc:sldChg>
      <pc:sldChg chg="modSp">
        <pc:chgData name="Mahnhoon Lee" userId="7bb1de35-1092-4fdf-afeb-04d202f8d1ba" providerId="ADAL" clId="{6460B638-D576-477E-AE7C-A775F1802A4C}" dt="2022-09-26T15:45:52.701" v="944" actId="207"/>
        <pc:sldMkLst>
          <pc:docMk/>
          <pc:sldMk cId="1241801855" sldId="374"/>
        </pc:sldMkLst>
        <pc:spChg chg="mod">
          <ac:chgData name="Mahnhoon Lee" userId="7bb1de35-1092-4fdf-afeb-04d202f8d1ba" providerId="ADAL" clId="{6460B638-D576-477E-AE7C-A775F1802A4C}" dt="2022-09-26T15:45:52.701" v="944" actId="207"/>
          <ac:spMkLst>
            <pc:docMk/>
            <pc:sldMk cId="1241801855" sldId="374"/>
            <ac:spMk id="3" creationId="{00000000-0000-0000-0000-000000000000}"/>
          </ac:spMkLst>
        </pc:spChg>
      </pc:sldChg>
      <pc:sldChg chg="modSp mod modAnim">
        <pc:chgData name="Mahnhoon Lee" userId="7bb1de35-1092-4fdf-afeb-04d202f8d1ba" providerId="ADAL" clId="{6460B638-D576-477E-AE7C-A775F1802A4C}" dt="2022-09-28T16:29:03.075" v="1052" actId="20577"/>
        <pc:sldMkLst>
          <pc:docMk/>
          <pc:sldMk cId="3254690860" sldId="375"/>
        </pc:sldMkLst>
        <pc:spChg chg="mod">
          <ac:chgData name="Mahnhoon Lee" userId="7bb1de35-1092-4fdf-afeb-04d202f8d1ba" providerId="ADAL" clId="{6460B638-D576-477E-AE7C-A775F1802A4C}" dt="2022-09-28T16:29:03.075" v="1052" actId="20577"/>
          <ac:spMkLst>
            <pc:docMk/>
            <pc:sldMk cId="3254690860" sldId="375"/>
            <ac:spMk id="3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8T16:56:35.476" v="1269" actId="207"/>
        <pc:sldMkLst>
          <pc:docMk/>
          <pc:sldMk cId="3961891062" sldId="383"/>
        </pc:sldMkLst>
        <pc:spChg chg="mod">
          <ac:chgData name="Mahnhoon Lee" userId="7bb1de35-1092-4fdf-afeb-04d202f8d1ba" providerId="ADAL" clId="{6460B638-D576-477E-AE7C-A775F1802A4C}" dt="2022-09-28T16:56:35.476" v="1269" actId="207"/>
          <ac:spMkLst>
            <pc:docMk/>
            <pc:sldMk cId="3961891062" sldId="383"/>
            <ac:spMk id="6" creationId="{00000000-0000-0000-0000-000000000000}"/>
          </ac:spMkLst>
        </pc:spChg>
      </pc:sldChg>
      <pc:sldChg chg="modSp mod">
        <pc:chgData name="Mahnhoon Lee" userId="7bb1de35-1092-4fdf-afeb-04d202f8d1ba" providerId="ADAL" clId="{6460B638-D576-477E-AE7C-A775F1802A4C}" dt="2022-09-23T16:19:15.713" v="16" actId="5793"/>
        <pc:sldMkLst>
          <pc:docMk/>
          <pc:sldMk cId="1858312159" sldId="387"/>
        </pc:sldMkLst>
        <pc:spChg chg="mod">
          <ac:chgData name="Mahnhoon Lee" userId="7bb1de35-1092-4fdf-afeb-04d202f8d1ba" providerId="ADAL" clId="{6460B638-D576-477E-AE7C-A775F1802A4C}" dt="2022-09-23T16:18:16.770" v="1" actId="20577"/>
          <ac:spMkLst>
            <pc:docMk/>
            <pc:sldMk cId="1858312159" sldId="387"/>
            <ac:spMk id="2" creationId="{00000000-0000-0000-0000-000000000000}"/>
          </ac:spMkLst>
        </pc:spChg>
        <pc:spChg chg="mod">
          <ac:chgData name="Mahnhoon Lee" userId="7bb1de35-1092-4fdf-afeb-04d202f8d1ba" providerId="ADAL" clId="{6460B638-D576-477E-AE7C-A775F1802A4C}" dt="2022-09-23T16:19:15.713" v="16" actId="5793"/>
          <ac:spMkLst>
            <pc:docMk/>
            <pc:sldMk cId="1858312159" sldId="387"/>
            <ac:spMk id="3" creationId="{00000000-0000-0000-0000-000000000000}"/>
          </ac:spMkLst>
        </pc:spChg>
      </pc:sldChg>
      <pc:sldChg chg="modSp mod modAnim">
        <pc:chgData name="Mahnhoon Lee" userId="7bb1de35-1092-4fdf-afeb-04d202f8d1ba" providerId="ADAL" clId="{6460B638-D576-477E-AE7C-A775F1802A4C}" dt="2022-09-23T16:50:56.566" v="694" actId="20577"/>
        <pc:sldMkLst>
          <pc:docMk/>
          <pc:sldMk cId="3398988657" sldId="388"/>
        </pc:sldMkLst>
        <pc:spChg chg="mod">
          <ac:chgData name="Mahnhoon Lee" userId="7bb1de35-1092-4fdf-afeb-04d202f8d1ba" providerId="ADAL" clId="{6460B638-D576-477E-AE7C-A775F1802A4C}" dt="2022-09-23T16:50:56.566" v="694" actId="20577"/>
          <ac:spMkLst>
            <pc:docMk/>
            <pc:sldMk cId="3398988657" sldId="388"/>
            <ac:spMk id="3" creationId="{00000000-0000-0000-0000-000000000000}"/>
          </ac:spMkLst>
        </pc:spChg>
      </pc:sldChg>
      <pc:sldChg chg="modSp">
        <pc:chgData name="Mahnhoon Lee" userId="7bb1de35-1092-4fdf-afeb-04d202f8d1ba" providerId="ADAL" clId="{6460B638-D576-477E-AE7C-A775F1802A4C}" dt="2022-09-26T15:58:09.945" v="955" actId="403"/>
        <pc:sldMkLst>
          <pc:docMk/>
          <pc:sldMk cId="2001264425" sldId="390"/>
        </pc:sldMkLst>
        <pc:spChg chg="mod">
          <ac:chgData name="Mahnhoon Lee" userId="7bb1de35-1092-4fdf-afeb-04d202f8d1ba" providerId="ADAL" clId="{6460B638-D576-477E-AE7C-A775F1802A4C}" dt="2022-09-26T15:58:09.945" v="955" actId="403"/>
          <ac:spMkLst>
            <pc:docMk/>
            <pc:sldMk cId="2001264425" sldId="390"/>
            <ac:spMk id="3" creationId="{00000000-0000-0000-0000-000000000000}"/>
          </ac:spMkLst>
        </pc:spChg>
      </pc:sldChg>
      <pc:sldChg chg="modSp modAnim">
        <pc:chgData name="Mahnhoon Lee" userId="7bb1de35-1092-4fdf-afeb-04d202f8d1ba" providerId="ADAL" clId="{6460B638-D576-477E-AE7C-A775F1802A4C}" dt="2022-09-26T15:41:58.753" v="938" actId="2711"/>
        <pc:sldMkLst>
          <pc:docMk/>
          <pc:sldMk cId="986980306" sldId="394"/>
        </pc:sldMkLst>
        <pc:spChg chg="mod">
          <ac:chgData name="Mahnhoon Lee" userId="7bb1de35-1092-4fdf-afeb-04d202f8d1ba" providerId="ADAL" clId="{6460B638-D576-477E-AE7C-A775F1802A4C}" dt="2022-09-26T15:41:58.753" v="938" actId="2711"/>
          <ac:spMkLst>
            <pc:docMk/>
            <pc:sldMk cId="986980306" sldId="394"/>
            <ac:spMk id="3" creationId="{00000000-0000-0000-0000-000000000000}"/>
          </ac:spMkLst>
        </pc:spChg>
      </pc:sldChg>
      <pc:sldChg chg="delSp modSp add mod delAnim">
        <pc:chgData name="Mahnhoon Lee" userId="7bb1de35-1092-4fdf-afeb-04d202f8d1ba" providerId="ADAL" clId="{6460B638-D576-477E-AE7C-A775F1802A4C}" dt="2022-09-23T16:42:29.042" v="514" actId="255"/>
        <pc:sldMkLst>
          <pc:docMk/>
          <pc:sldMk cId="4129565842" sldId="396"/>
        </pc:sldMkLst>
        <pc:spChg chg="mod">
          <ac:chgData name="Mahnhoon Lee" userId="7bb1de35-1092-4fdf-afeb-04d202f8d1ba" providerId="ADAL" clId="{6460B638-D576-477E-AE7C-A775F1802A4C}" dt="2022-09-23T16:42:29.042" v="514" actId="255"/>
          <ac:spMkLst>
            <pc:docMk/>
            <pc:sldMk cId="4129565842" sldId="396"/>
            <ac:spMk id="3" creationId="{00000000-0000-0000-0000-000000000000}"/>
          </ac:spMkLst>
        </pc:spChg>
        <pc:spChg chg="del">
          <ac:chgData name="Mahnhoon Lee" userId="7bb1de35-1092-4fdf-afeb-04d202f8d1ba" providerId="ADAL" clId="{6460B638-D576-477E-AE7C-A775F1802A4C}" dt="2022-09-23T16:32:45.088" v="118" actId="478"/>
          <ac:spMkLst>
            <pc:docMk/>
            <pc:sldMk cId="4129565842" sldId="396"/>
            <ac:spMk id="4" creationId="{00000000-0000-0000-0000-000000000000}"/>
          </ac:spMkLst>
        </pc:spChg>
        <pc:spChg chg="del">
          <ac:chgData name="Mahnhoon Lee" userId="7bb1de35-1092-4fdf-afeb-04d202f8d1ba" providerId="ADAL" clId="{6460B638-D576-477E-AE7C-A775F1802A4C}" dt="2022-09-23T16:32:45.088" v="118" actId="478"/>
          <ac:spMkLst>
            <pc:docMk/>
            <pc:sldMk cId="4129565842" sldId="396"/>
            <ac:spMk id="6" creationId="{00000000-0000-0000-0000-000000000000}"/>
          </ac:spMkLst>
        </pc:spChg>
        <pc:spChg chg="del mod">
          <ac:chgData name="Mahnhoon Lee" userId="7bb1de35-1092-4fdf-afeb-04d202f8d1ba" providerId="ADAL" clId="{6460B638-D576-477E-AE7C-A775F1802A4C}" dt="2022-09-23T16:33:23.006" v="135" actId="478"/>
          <ac:spMkLst>
            <pc:docMk/>
            <pc:sldMk cId="4129565842" sldId="396"/>
            <ac:spMk id="27" creationId="{00000000-0000-0000-0000-000000000000}"/>
          </ac:spMkLst>
        </pc:spChg>
        <pc:spChg chg="del">
          <ac:chgData name="Mahnhoon Lee" userId="7bb1de35-1092-4fdf-afeb-04d202f8d1ba" providerId="ADAL" clId="{6460B638-D576-477E-AE7C-A775F1802A4C}" dt="2022-09-23T16:32:45.088" v="118" actId="478"/>
          <ac:spMkLst>
            <pc:docMk/>
            <pc:sldMk cId="4129565842" sldId="396"/>
            <ac:spMk id="28" creationId="{00000000-0000-0000-0000-000000000000}"/>
          </ac:spMkLst>
        </pc:spChg>
        <pc:spChg chg="del">
          <ac:chgData name="Mahnhoon Lee" userId="7bb1de35-1092-4fdf-afeb-04d202f8d1ba" providerId="ADAL" clId="{6460B638-D576-477E-AE7C-A775F1802A4C}" dt="2022-09-23T16:32:45.088" v="118" actId="478"/>
          <ac:spMkLst>
            <pc:docMk/>
            <pc:sldMk cId="4129565842" sldId="396"/>
            <ac:spMk id="29" creationId="{00000000-0000-0000-0000-000000000000}"/>
          </ac:spMkLst>
        </pc:spChg>
        <pc:spChg chg="del">
          <ac:chgData name="Mahnhoon Lee" userId="7bb1de35-1092-4fdf-afeb-04d202f8d1ba" providerId="ADAL" clId="{6460B638-D576-477E-AE7C-A775F1802A4C}" dt="2022-09-23T16:32:45.088" v="118" actId="478"/>
          <ac:spMkLst>
            <pc:docMk/>
            <pc:sldMk cId="4129565842" sldId="396"/>
            <ac:spMk id="30" creationId="{00000000-0000-0000-0000-000000000000}"/>
          </ac:spMkLst>
        </pc:spChg>
        <pc:spChg chg="del">
          <ac:chgData name="Mahnhoon Lee" userId="7bb1de35-1092-4fdf-afeb-04d202f8d1ba" providerId="ADAL" clId="{6460B638-D576-477E-AE7C-A775F1802A4C}" dt="2022-09-23T16:32:45.088" v="118" actId="478"/>
          <ac:spMkLst>
            <pc:docMk/>
            <pc:sldMk cId="4129565842" sldId="396"/>
            <ac:spMk id="31" creationId="{00000000-0000-0000-0000-000000000000}"/>
          </ac:spMkLst>
        </pc:spChg>
        <pc:spChg chg="del">
          <ac:chgData name="Mahnhoon Lee" userId="7bb1de35-1092-4fdf-afeb-04d202f8d1ba" providerId="ADAL" clId="{6460B638-D576-477E-AE7C-A775F1802A4C}" dt="2022-09-23T16:32:45.088" v="118" actId="478"/>
          <ac:spMkLst>
            <pc:docMk/>
            <pc:sldMk cId="4129565842" sldId="396"/>
            <ac:spMk id="32" creationId="{00000000-0000-0000-0000-000000000000}"/>
          </ac:spMkLst>
        </pc:spChg>
        <pc:spChg chg="del">
          <ac:chgData name="Mahnhoon Lee" userId="7bb1de35-1092-4fdf-afeb-04d202f8d1ba" providerId="ADAL" clId="{6460B638-D576-477E-AE7C-A775F1802A4C}" dt="2022-09-23T16:32:45.088" v="118" actId="478"/>
          <ac:spMkLst>
            <pc:docMk/>
            <pc:sldMk cId="4129565842" sldId="396"/>
            <ac:spMk id="33" creationId="{00000000-0000-0000-0000-000000000000}"/>
          </ac:spMkLst>
        </pc:spChg>
        <pc:grpChg chg="del">
          <ac:chgData name="Mahnhoon Lee" userId="7bb1de35-1092-4fdf-afeb-04d202f8d1ba" providerId="ADAL" clId="{6460B638-D576-477E-AE7C-A775F1802A4C}" dt="2022-09-23T16:32:45.088" v="118" actId="478"/>
          <ac:grpSpMkLst>
            <pc:docMk/>
            <pc:sldMk cId="4129565842" sldId="396"/>
            <ac:grpSpMk id="7" creationId="{00000000-0000-0000-0000-000000000000}"/>
          </ac:grpSpMkLst>
        </pc:grpChg>
        <pc:grpChg chg="del">
          <ac:chgData name="Mahnhoon Lee" userId="7bb1de35-1092-4fdf-afeb-04d202f8d1ba" providerId="ADAL" clId="{6460B638-D576-477E-AE7C-A775F1802A4C}" dt="2022-09-23T16:32:45.088" v="118" actId="478"/>
          <ac:grpSpMkLst>
            <pc:docMk/>
            <pc:sldMk cId="4129565842" sldId="396"/>
            <ac:grpSpMk id="17" creationId="{00000000-0000-0000-0000-000000000000}"/>
          </ac:grpSpMkLst>
        </pc:grpChg>
      </pc:sldChg>
      <pc:sldChg chg="addSp modSp add mod">
        <pc:chgData name="Mahnhoon Lee" userId="7bb1de35-1092-4fdf-afeb-04d202f8d1ba" providerId="ADAL" clId="{6460B638-D576-477E-AE7C-A775F1802A4C}" dt="2022-09-26T15:28:42.763" v="820" actId="14100"/>
        <pc:sldMkLst>
          <pc:docMk/>
          <pc:sldMk cId="1337146861" sldId="397"/>
        </pc:sldMkLst>
        <pc:spChg chg="mod">
          <ac:chgData name="Mahnhoon Lee" userId="7bb1de35-1092-4fdf-afeb-04d202f8d1ba" providerId="ADAL" clId="{6460B638-D576-477E-AE7C-A775F1802A4C}" dt="2022-09-26T15:28:37.181" v="818" actId="404"/>
          <ac:spMkLst>
            <pc:docMk/>
            <pc:sldMk cId="1337146861" sldId="397"/>
            <ac:spMk id="3" creationId="{00000000-0000-0000-0000-000000000000}"/>
          </ac:spMkLst>
        </pc:spChg>
        <pc:spChg chg="add mod">
          <ac:chgData name="Mahnhoon Lee" userId="7bb1de35-1092-4fdf-afeb-04d202f8d1ba" providerId="ADAL" clId="{6460B638-D576-477E-AE7C-A775F1802A4C}" dt="2022-09-26T15:28:42.763" v="820" actId="14100"/>
          <ac:spMkLst>
            <pc:docMk/>
            <pc:sldMk cId="1337146861" sldId="397"/>
            <ac:spMk id="4" creationId="{CDAC9E8C-38CF-E314-B7D5-5BF16A9BD396}"/>
          </ac:spMkLst>
        </pc:spChg>
      </pc:sldChg>
      <pc:sldChg chg="modSp add mod">
        <pc:chgData name="Mahnhoon Lee" userId="7bb1de35-1092-4fdf-afeb-04d202f8d1ba" providerId="ADAL" clId="{6460B638-D576-477E-AE7C-A775F1802A4C}" dt="2022-09-23T16:51:43.648" v="697" actId="207"/>
        <pc:sldMkLst>
          <pc:docMk/>
          <pc:sldMk cId="299209830" sldId="398"/>
        </pc:sldMkLst>
        <pc:spChg chg="mod">
          <ac:chgData name="Mahnhoon Lee" userId="7bb1de35-1092-4fdf-afeb-04d202f8d1ba" providerId="ADAL" clId="{6460B638-D576-477E-AE7C-A775F1802A4C}" dt="2022-09-23T16:51:43.648" v="697" actId="207"/>
          <ac:spMkLst>
            <pc:docMk/>
            <pc:sldMk cId="299209830" sldId="398"/>
            <ac:spMk id="3" creationId="{00000000-0000-0000-0000-000000000000}"/>
          </ac:spMkLst>
        </pc:spChg>
      </pc:sldChg>
      <pc:sldChg chg="modSp add mod">
        <pc:chgData name="Mahnhoon Lee" userId="7bb1de35-1092-4fdf-afeb-04d202f8d1ba" providerId="ADAL" clId="{6460B638-D576-477E-AE7C-A775F1802A4C}" dt="2022-09-23T16:52:00.415" v="700" actId="207"/>
        <pc:sldMkLst>
          <pc:docMk/>
          <pc:sldMk cId="3257828" sldId="399"/>
        </pc:sldMkLst>
        <pc:spChg chg="mod">
          <ac:chgData name="Mahnhoon Lee" userId="7bb1de35-1092-4fdf-afeb-04d202f8d1ba" providerId="ADAL" clId="{6460B638-D576-477E-AE7C-A775F1802A4C}" dt="2022-09-23T16:52:00.415" v="700" actId="207"/>
          <ac:spMkLst>
            <pc:docMk/>
            <pc:sldMk cId="3257828" sldId="399"/>
            <ac:spMk id="3" creationId="{00000000-0000-0000-0000-000000000000}"/>
          </ac:spMkLst>
        </pc:spChg>
      </pc:sldChg>
      <pc:sldChg chg="modSp add mod">
        <pc:chgData name="Mahnhoon Lee" userId="7bb1de35-1092-4fdf-afeb-04d202f8d1ba" providerId="ADAL" clId="{6460B638-D576-477E-AE7C-A775F1802A4C}" dt="2022-09-23T16:52:14.286" v="703" actId="207"/>
        <pc:sldMkLst>
          <pc:docMk/>
          <pc:sldMk cId="32101104" sldId="400"/>
        </pc:sldMkLst>
        <pc:spChg chg="mod">
          <ac:chgData name="Mahnhoon Lee" userId="7bb1de35-1092-4fdf-afeb-04d202f8d1ba" providerId="ADAL" clId="{6460B638-D576-477E-AE7C-A775F1802A4C}" dt="2022-09-23T16:52:14.286" v="703" actId="207"/>
          <ac:spMkLst>
            <pc:docMk/>
            <pc:sldMk cId="32101104" sldId="400"/>
            <ac:spMk id="3" creationId="{00000000-0000-0000-0000-000000000000}"/>
          </ac:spMkLst>
        </pc:spChg>
      </pc:sldChg>
      <pc:sldChg chg="modSp add mod">
        <pc:chgData name="Mahnhoon Lee" userId="7bb1de35-1092-4fdf-afeb-04d202f8d1ba" providerId="ADAL" clId="{6460B638-D576-477E-AE7C-A775F1802A4C}" dt="2022-09-23T16:52:26.798" v="706" actId="207"/>
        <pc:sldMkLst>
          <pc:docMk/>
          <pc:sldMk cId="2047058787" sldId="401"/>
        </pc:sldMkLst>
        <pc:spChg chg="mod">
          <ac:chgData name="Mahnhoon Lee" userId="7bb1de35-1092-4fdf-afeb-04d202f8d1ba" providerId="ADAL" clId="{6460B638-D576-477E-AE7C-A775F1802A4C}" dt="2022-09-23T16:52:26.798" v="706" actId="207"/>
          <ac:spMkLst>
            <pc:docMk/>
            <pc:sldMk cId="2047058787" sldId="401"/>
            <ac:spMk id="3" creationId="{00000000-0000-0000-0000-000000000000}"/>
          </ac:spMkLst>
        </pc:spChg>
      </pc:sldChg>
      <pc:sldChg chg="modSp add mod">
        <pc:chgData name="Mahnhoon Lee" userId="7bb1de35-1092-4fdf-afeb-04d202f8d1ba" providerId="ADAL" clId="{6460B638-D576-477E-AE7C-A775F1802A4C}" dt="2022-09-23T16:52:44.092" v="709" actId="207"/>
        <pc:sldMkLst>
          <pc:docMk/>
          <pc:sldMk cId="4115788659" sldId="402"/>
        </pc:sldMkLst>
        <pc:spChg chg="mod">
          <ac:chgData name="Mahnhoon Lee" userId="7bb1de35-1092-4fdf-afeb-04d202f8d1ba" providerId="ADAL" clId="{6460B638-D576-477E-AE7C-A775F1802A4C}" dt="2022-09-23T16:52:44.092" v="709" actId="207"/>
          <ac:spMkLst>
            <pc:docMk/>
            <pc:sldMk cId="4115788659" sldId="402"/>
            <ac:spMk id="3" creationId="{00000000-0000-0000-0000-000000000000}"/>
          </ac:spMkLst>
        </pc:spChg>
      </pc:sldChg>
      <pc:sldChg chg="modSp add mod">
        <pc:chgData name="Mahnhoon Lee" userId="7bb1de35-1092-4fdf-afeb-04d202f8d1ba" providerId="ADAL" clId="{6460B638-D576-477E-AE7C-A775F1802A4C}" dt="2022-09-23T16:52:59.227" v="712" actId="207"/>
        <pc:sldMkLst>
          <pc:docMk/>
          <pc:sldMk cId="2826554624" sldId="403"/>
        </pc:sldMkLst>
        <pc:spChg chg="mod">
          <ac:chgData name="Mahnhoon Lee" userId="7bb1de35-1092-4fdf-afeb-04d202f8d1ba" providerId="ADAL" clId="{6460B638-D576-477E-AE7C-A775F1802A4C}" dt="2022-09-23T16:52:59.227" v="712" actId="207"/>
          <ac:spMkLst>
            <pc:docMk/>
            <pc:sldMk cId="2826554624" sldId="403"/>
            <ac:spMk id="3" creationId="{00000000-0000-0000-0000-000000000000}"/>
          </ac:spMkLst>
        </pc:spChg>
      </pc:sldChg>
      <pc:sldChg chg="modSp add mod">
        <pc:chgData name="Mahnhoon Lee" userId="7bb1de35-1092-4fdf-afeb-04d202f8d1ba" providerId="ADAL" clId="{6460B638-D576-477E-AE7C-A775F1802A4C}" dt="2022-09-28T17:09:34.931" v="1312" actId="20577"/>
        <pc:sldMkLst>
          <pc:docMk/>
          <pc:sldMk cId="2304439179" sldId="404"/>
        </pc:sldMkLst>
        <pc:spChg chg="mod">
          <ac:chgData name="Mahnhoon Lee" userId="7bb1de35-1092-4fdf-afeb-04d202f8d1ba" providerId="ADAL" clId="{6460B638-D576-477E-AE7C-A775F1802A4C}" dt="2022-09-28T17:09:34.931" v="1312" actId="20577"/>
          <ac:spMkLst>
            <pc:docMk/>
            <pc:sldMk cId="2304439179" sldId="404"/>
            <ac:spMk id="3" creationId="{00000000-0000-0000-0000-000000000000}"/>
          </ac:spMkLst>
        </pc:spChg>
      </pc:sldChg>
      <pc:sldChg chg="add del">
        <pc:chgData name="Mahnhoon Lee" userId="7bb1de35-1092-4fdf-afeb-04d202f8d1ba" providerId="ADAL" clId="{6460B638-D576-477E-AE7C-A775F1802A4C}" dt="2022-09-28T16:45:08.320" v="1128" actId="47"/>
        <pc:sldMkLst>
          <pc:docMk/>
          <pc:sldMk cId="1224096418" sldId="405"/>
        </pc:sldMkLst>
      </pc:sldChg>
      <pc:sldChg chg="addSp delSp modSp add mod">
        <pc:chgData name="Mahnhoon Lee" userId="7bb1de35-1092-4fdf-afeb-04d202f8d1ba" providerId="ADAL" clId="{6460B638-D576-477E-AE7C-A775F1802A4C}" dt="2022-09-28T17:09:10.819" v="1304" actId="478"/>
        <pc:sldMkLst>
          <pc:docMk/>
          <pc:sldMk cId="1901979100" sldId="405"/>
        </pc:sldMkLst>
        <pc:spChg chg="mod">
          <ac:chgData name="Mahnhoon Lee" userId="7bb1de35-1092-4fdf-afeb-04d202f8d1ba" providerId="ADAL" clId="{6460B638-D576-477E-AE7C-A775F1802A4C}" dt="2022-09-28T17:09:08.658" v="1303" actId="20577"/>
          <ac:spMkLst>
            <pc:docMk/>
            <pc:sldMk cId="1901979100" sldId="405"/>
            <ac:spMk id="2" creationId="{00000000-0000-0000-0000-000000000000}"/>
          </ac:spMkLst>
        </pc:spChg>
        <pc:spChg chg="add mod">
          <ac:chgData name="Mahnhoon Lee" userId="7bb1de35-1092-4fdf-afeb-04d202f8d1ba" providerId="ADAL" clId="{6460B638-D576-477E-AE7C-A775F1802A4C}" dt="2022-09-28T17:09:10.819" v="1304" actId="478"/>
          <ac:spMkLst>
            <pc:docMk/>
            <pc:sldMk cId="1901979100" sldId="405"/>
            <ac:spMk id="4" creationId="{89FF788B-DB28-DD47-A2EB-F562EF9A55D2}"/>
          </ac:spMkLst>
        </pc:spChg>
        <pc:picChg chg="del">
          <ac:chgData name="Mahnhoon Lee" userId="7bb1de35-1092-4fdf-afeb-04d202f8d1ba" providerId="ADAL" clId="{6460B638-D576-477E-AE7C-A775F1802A4C}" dt="2022-09-28T17:09:10.819" v="1304" actId="478"/>
          <ac:picMkLst>
            <pc:docMk/>
            <pc:sldMk cId="1901979100" sldId="405"/>
            <ac:picMk id="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9628C-E566-C847-9FFB-ECBFD01C2D4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FABF-C98F-294F-8E68-B12E1669D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79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846B3-35DA-9749-BEE5-DED67FE47B1D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B2BD8-746B-9F48-B7E9-74D6E69A6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94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19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6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98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01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65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64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1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21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23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7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41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33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69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3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1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054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abbreviation of application program interface, is a set of routines, protocols, and tools for building software applications. 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specifies how software components should interact and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used when programming graphical user interface (GUI)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15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abbreviation of application program interface, is a set of routines, protocols, and tools for building software applications. 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specifies how software components should interact and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used when programming graphical user interface (GUI)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90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33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81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74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87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54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72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instance of this class is used to generate a stream of pseudorandom numbers. The class uses a 48-bit seed, which is modified using a linear congruential formula. (See Donald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Knuth,</a:t>
            </a:r>
            <a:r>
              <a:rPr lang="en-CA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CA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 of Computer Programming, Volume 2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Section 3.2.1.)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java.util.Random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class implements what is generally called a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 congruential generator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(LCG). An LCG is essentially a formula of the following form: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en-US" sz="1200" i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*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en-US" sz="1200" i="1" kern="1200" baseline="-25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+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mod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 </a:t>
            </a:r>
            <a:r>
              <a:rPr lang="en-CA" dirty="0" err="1"/>
              <a:t>java.util.Random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generator is 2</a:t>
            </a:r>
            <a:r>
              <a:rPr lang="en-CA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decimal, 2</a:t>
            </a:r>
            <a:r>
              <a:rPr lang="en-CA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few hundred million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7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05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47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34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806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8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9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86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Normally you can't call a method of a class without first creating an instance of that class. By declaring a method using the static keyword, you can call it without first creating an object because it becomes a class method (i.e. a method that belongs to a class rather than an object).</a:t>
            </a:r>
          </a:p>
          <a:p>
            <a:endParaRPr lang="en-CA" dirty="0"/>
          </a:p>
          <a:p>
            <a:r>
              <a:rPr lang="en-CA" dirty="0"/>
              <a:t>Static methods are used for methods that do not need to access to an object's state or only use static fields. For example, the main method is a static method:</a:t>
            </a:r>
          </a:p>
          <a:p>
            <a:endParaRPr lang="en-CA" dirty="0"/>
          </a:p>
          <a:p>
            <a:r>
              <a:rPr lang="en-CA" dirty="0"/>
              <a:t>public static void main(String[] </a:t>
            </a:r>
            <a:r>
              <a:rPr lang="en-CA" dirty="0" err="1"/>
              <a:t>args</a:t>
            </a:r>
            <a:r>
              <a:rPr lang="en-CA" dirty="0"/>
              <a:t>)</a:t>
            </a:r>
          </a:p>
          <a:p>
            <a:endParaRPr lang="en-CA" dirty="0"/>
          </a:p>
          <a:p>
            <a:r>
              <a:rPr lang="en-CA" dirty="0"/>
              <a:t>It is the starting point for a Java application and does not need to access an object's state. In fact, there aren't any objects created at this point. Any parameters that it needs can be passed as a String array.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06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standard unit of angular measure, used in many areas of mathematics. An angle's measurement in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radians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numerically equal to the length of a corresponding arc of a unit circle; one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just under 57.3 degrees (when the arc length is equal to the radius).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468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248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887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937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discriminant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name given to the expression that appears under the square root (radical) sign in the quadratic formula.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741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Normally you can't call a method of a class without first creating an instance of that class. By declaring a method using the static keyword, you can call it without first creating an object because it becomes a class method (i.e. a method that belongs to a class rather than an object).</a:t>
            </a:r>
          </a:p>
          <a:p>
            <a:endParaRPr lang="en-CA" dirty="0"/>
          </a:p>
          <a:p>
            <a:r>
              <a:rPr lang="en-CA" dirty="0"/>
              <a:t>Static methods are used for methods that do not need to access to an object's state or only use static fields. For example, the main method is a static method:</a:t>
            </a:r>
          </a:p>
          <a:p>
            <a:endParaRPr lang="en-CA" dirty="0"/>
          </a:p>
          <a:p>
            <a:r>
              <a:rPr lang="en-CA" dirty="0"/>
              <a:t>public static void main(String[] </a:t>
            </a:r>
            <a:r>
              <a:rPr lang="en-CA" dirty="0" err="1"/>
              <a:t>args</a:t>
            </a:r>
            <a:r>
              <a:rPr lang="en-CA" dirty="0"/>
              <a:t>)</a:t>
            </a:r>
          </a:p>
          <a:p>
            <a:endParaRPr lang="en-CA" dirty="0"/>
          </a:p>
          <a:p>
            <a:r>
              <a:rPr lang="en-CA" dirty="0"/>
              <a:t>It is the starting point for a Java application and does not need to access an object's state. In fact, there aren't any objects created at this point. Any parameters that it needs can be passed as a String array.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264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24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373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457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821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554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97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176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89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489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695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943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039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66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69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83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593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504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Enumerate: specify individually; </a:t>
            </a:r>
            <a:r>
              <a:rPr lang="en-CA" dirty="0"/>
              <a:t>determine the number or amount of; itemize;</a:t>
            </a:r>
            <a:r>
              <a:rPr lang="en-CA" baseline="0" dirty="0"/>
              <a:t>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651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6502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323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46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00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762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7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Instance: an occurrence of something; an item of information that is typical of a class or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9154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4376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135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6023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912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6586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4991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7543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22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8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Invoke: </a:t>
            </a:r>
            <a:r>
              <a:rPr lang="en-CA" dirty="0"/>
              <a:t>summon into action or bring into existence, often as if by magic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3 - </a:t>
            </a:r>
            <a:fld id="{90994C07-E970-A243-9601-A1D642E98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954" y="274638"/>
            <a:ext cx="8808198" cy="85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922" y="1253756"/>
            <a:ext cx="8694229" cy="510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922" y="6356350"/>
            <a:ext cx="655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Java Foundations, 3rd Edition, Lewis/DePasquale/Chase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1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3 - </a:t>
            </a:r>
            <a:fld id="{90994C07-E970-A243-9601-A1D642E98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andlearn.co.uk/java/java_formatted_strings.html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04" y="274637"/>
            <a:ext cx="7178291" cy="61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2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859078" cy="3047311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888"/>
              </a:spcBef>
            </a:pPr>
            <a:r>
              <a:rPr lang="en-US" dirty="0"/>
              <a:t>A primitive variable contains the value itself.</a:t>
            </a:r>
          </a:p>
          <a:p>
            <a:pPr>
              <a:lnSpc>
                <a:spcPct val="90000"/>
              </a:lnSpc>
              <a:spcBef>
                <a:spcPts val="888"/>
              </a:spcBef>
            </a:pPr>
            <a:r>
              <a:rPr lang="en-US" dirty="0">
                <a:solidFill>
                  <a:srgbClr val="00B050"/>
                </a:solidFill>
              </a:rPr>
              <a:t>An object variable contains the </a:t>
            </a:r>
            <a:r>
              <a:rPr lang="en-US" b="1" u="sng" dirty="0">
                <a:solidFill>
                  <a:srgbClr val="00B050"/>
                </a:solidFill>
              </a:rPr>
              <a:t>address</a:t>
            </a:r>
            <a:r>
              <a:rPr lang="en-US" dirty="0">
                <a:solidFill>
                  <a:srgbClr val="00B050"/>
                </a:solidFill>
              </a:rPr>
              <a:t> of the object.</a:t>
            </a:r>
          </a:p>
          <a:p>
            <a:pPr>
              <a:lnSpc>
                <a:spcPct val="90000"/>
              </a:lnSpc>
              <a:spcBef>
                <a:spcPts val="888"/>
              </a:spcBef>
            </a:pPr>
            <a:r>
              <a:rPr lang="en-US" dirty="0"/>
              <a:t>An object </a:t>
            </a:r>
            <a:r>
              <a:rPr lang="en-US" b="1" u="sng" dirty="0"/>
              <a:t>reference</a:t>
            </a:r>
            <a:r>
              <a:rPr lang="en-US" dirty="0"/>
              <a:t> can be thought of as a </a:t>
            </a:r>
            <a:r>
              <a:rPr lang="en-US" b="1" u="sng" dirty="0"/>
              <a:t>pointer</a:t>
            </a:r>
            <a:r>
              <a:rPr lang="en-US" dirty="0"/>
              <a:t> to the location of the object in main memory.</a:t>
            </a:r>
          </a:p>
          <a:p>
            <a:pPr>
              <a:lnSpc>
                <a:spcPct val="90000"/>
              </a:lnSpc>
              <a:spcBef>
                <a:spcPts val="888"/>
              </a:spcBef>
            </a:pPr>
            <a:r>
              <a:rPr lang="en-US" dirty="0"/>
              <a:t>Rather than dealing with arbitrary addresses, we often depict a reference graphically.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209800" y="4572000"/>
            <a:ext cx="4572000" cy="990600"/>
            <a:chOff x="912" y="2976"/>
            <a:chExt cx="2880" cy="624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1536" y="3350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>
              <a:off x="2400" y="3350"/>
              <a:ext cx="1392" cy="240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/>
                <a:t>"Elon Musk"</a:t>
              </a:r>
            </a:p>
          </p:txBody>
        </p: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912" y="3350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name1</a:t>
              </a:r>
            </a:p>
          </p:txBody>
        </p: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1536" y="297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988" y="2976"/>
              <a:ext cx="5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num1</a:t>
              </a: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1584" y="2976"/>
              <a:ext cx="3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38</a:t>
              </a:r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1728" y="3477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The act of assignment takes a copy of a value and stores it in a variable.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For primitive types: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987675" y="2895600"/>
            <a:ext cx="3079750" cy="990600"/>
            <a:chOff x="1584" y="1824"/>
            <a:chExt cx="1940" cy="624"/>
          </a:xfrm>
        </p:grpSpPr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3092" y="1824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2544" y="1862"/>
              <a:ext cx="5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num1</a:t>
              </a: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3140" y="1824"/>
              <a:ext cx="3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38</a:t>
              </a: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3092" y="2160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2544" y="2198"/>
              <a:ext cx="5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num2</a:t>
              </a:r>
            </a:p>
          </p:txBody>
        </p:sp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3140" y="2160"/>
              <a:ext cx="3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96</a:t>
              </a:r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1584" y="2006"/>
              <a:ext cx="7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8000"/>
                  </a:solidFill>
                  <a:latin typeface="Arial" pitchFamily="-110" charset="0"/>
                </a:rPr>
                <a:t>Before:</a:t>
              </a:r>
            </a:p>
          </p:txBody>
        </p:sp>
      </p:grp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581400" y="4191000"/>
            <a:ext cx="2031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num2 = num1;</a:t>
            </a:r>
          </a:p>
          <a:p>
            <a:r>
              <a:rPr lang="en-US" sz="2000" dirty="0">
                <a:latin typeface="Courier New"/>
                <a:cs typeface="Courier New"/>
              </a:rPr>
              <a:t>num1 = 27;</a:t>
            </a:r>
          </a:p>
        </p:txBody>
      </p:sp>
      <p:grpSp>
        <p:nvGrpSpPr>
          <p:cNvPr id="15" name="Group 37"/>
          <p:cNvGrpSpPr>
            <a:grpSpLocks/>
          </p:cNvGrpSpPr>
          <p:nvPr/>
        </p:nvGrpSpPr>
        <p:grpSpPr bwMode="auto">
          <a:xfrm>
            <a:off x="2990695" y="4968875"/>
            <a:ext cx="3079750" cy="990600"/>
            <a:chOff x="1632" y="3130"/>
            <a:chExt cx="1940" cy="624"/>
          </a:xfrm>
        </p:grpSpPr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3140" y="3130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2592" y="3168"/>
              <a:ext cx="5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num1</a:t>
              </a:r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188" y="3130"/>
              <a:ext cx="28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/>
                <a:t>27</a:t>
              </a:r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3140" y="3466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2592" y="3504"/>
              <a:ext cx="5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/>
                <a:t>num2</a:t>
              </a: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3188" y="3466"/>
              <a:ext cx="3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38</a:t>
              </a:r>
            </a:p>
          </p:txBody>
        </p:sp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1632" y="3312"/>
              <a:ext cx="6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8000"/>
                  </a:solidFill>
                  <a:latin typeface="Arial" pitchFamily="-110" charset="0"/>
                </a:rPr>
                <a:t>After: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object references, the address is copied, not the object: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3352799" y="3441670"/>
            <a:ext cx="2339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name2 = name1;</a:t>
            </a:r>
          </a:p>
        </p:txBody>
      </p: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1828800" y="2346325"/>
            <a:ext cx="6172200" cy="990600"/>
            <a:chOff x="1152" y="1478"/>
            <a:chExt cx="3888" cy="624"/>
          </a:xfrm>
        </p:grpSpPr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2736" y="1478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1"/>
            <p:cNvSpPr txBox="1">
              <a:spLocks noChangeArrowheads="1"/>
            </p:cNvSpPr>
            <p:nvPr/>
          </p:nvSpPr>
          <p:spPr bwMode="auto">
            <a:xfrm>
              <a:off x="2112" y="1516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name1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/>
          </p:nvSpPr>
          <p:spPr bwMode="auto">
            <a:xfrm>
              <a:off x="2112" y="1852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name2</a:t>
              </a:r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1152" y="1660"/>
              <a:ext cx="7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8000"/>
                  </a:solidFill>
                  <a:latin typeface="Arial" pitchFamily="-110" charset="0"/>
                </a:rPr>
                <a:t>Before:</a:t>
              </a:r>
            </a:p>
          </p:txBody>
        </p:sp>
        <p:sp>
          <p:nvSpPr>
            <p:cNvPr id="12" name="AutoShape 57"/>
            <p:cNvSpPr>
              <a:spLocks noChangeArrowheads="1"/>
            </p:cNvSpPr>
            <p:nvPr/>
          </p:nvSpPr>
          <p:spPr bwMode="auto">
            <a:xfrm>
              <a:off x="3408" y="1478"/>
              <a:ext cx="1392" cy="240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"Steve Jobs"</a:t>
              </a:r>
            </a:p>
          </p:txBody>
        </p:sp>
        <p:sp>
          <p:nvSpPr>
            <p:cNvPr id="13" name="Line 62"/>
            <p:cNvSpPr>
              <a:spLocks noChangeShapeType="1"/>
            </p:cNvSpPr>
            <p:nvPr/>
          </p:nvSpPr>
          <p:spPr bwMode="auto">
            <a:xfrm flipV="1">
              <a:off x="2928" y="15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63"/>
            <p:cNvSpPr>
              <a:spLocks noChangeArrowheads="1"/>
            </p:cNvSpPr>
            <p:nvPr/>
          </p:nvSpPr>
          <p:spPr bwMode="auto">
            <a:xfrm>
              <a:off x="2736" y="1814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64"/>
            <p:cNvSpPr>
              <a:spLocks noChangeArrowheads="1"/>
            </p:cNvSpPr>
            <p:nvPr/>
          </p:nvSpPr>
          <p:spPr bwMode="auto">
            <a:xfrm>
              <a:off x="3408" y="1814"/>
              <a:ext cx="1632" cy="240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/>
                <a:t>"Steve Wonder"</a:t>
              </a:r>
            </a:p>
          </p:txBody>
        </p:sp>
        <p:sp>
          <p:nvSpPr>
            <p:cNvPr id="16" name="Line 65"/>
            <p:cNvSpPr>
              <a:spLocks noChangeShapeType="1"/>
            </p:cNvSpPr>
            <p:nvPr/>
          </p:nvSpPr>
          <p:spPr bwMode="auto">
            <a:xfrm flipV="1">
              <a:off x="2928" y="193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1828800" y="3981170"/>
            <a:ext cx="5638800" cy="998538"/>
            <a:chOff x="1200" y="2928"/>
            <a:chExt cx="3552" cy="629"/>
          </a:xfrm>
        </p:grpSpPr>
        <p:sp>
          <p:nvSpPr>
            <p:cNvPr id="18" name="Rectangle 48"/>
            <p:cNvSpPr>
              <a:spLocks noChangeArrowheads="1"/>
            </p:cNvSpPr>
            <p:nvPr/>
          </p:nvSpPr>
          <p:spPr bwMode="auto">
            <a:xfrm>
              <a:off x="2784" y="2928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49"/>
            <p:cNvSpPr txBox="1">
              <a:spLocks noChangeArrowheads="1"/>
            </p:cNvSpPr>
            <p:nvPr/>
          </p:nvSpPr>
          <p:spPr bwMode="auto">
            <a:xfrm>
              <a:off x="2160" y="2971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name1</a:t>
              </a:r>
            </a:p>
          </p:txBody>
        </p:sp>
        <p:sp>
          <p:nvSpPr>
            <p:cNvPr id="20" name="Rectangle 51"/>
            <p:cNvSpPr>
              <a:spLocks noChangeArrowheads="1"/>
            </p:cNvSpPr>
            <p:nvPr/>
          </p:nvSpPr>
          <p:spPr bwMode="auto">
            <a:xfrm>
              <a:off x="2784" y="3269"/>
              <a:ext cx="432" cy="240"/>
            </a:xfrm>
            <a:prstGeom prst="rect">
              <a:avLst/>
            </a:prstGeom>
            <a:solidFill>
              <a:srgbClr val="F5E98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 Box 52"/>
            <p:cNvSpPr txBox="1">
              <a:spLocks noChangeArrowheads="1"/>
            </p:cNvSpPr>
            <p:nvPr/>
          </p:nvSpPr>
          <p:spPr bwMode="auto">
            <a:xfrm>
              <a:off x="2160" y="3307"/>
              <a:ext cx="5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/>
                <a:t>name2</a:t>
              </a:r>
            </a:p>
          </p:txBody>
        </p:sp>
        <p:sp>
          <p:nvSpPr>
            <p:cNvPr id="22" name="Text Box 54"/>
            <p:cNvSpPr txBox="1">
              <a:spLocks noChangeArrowheads="1"/>
            </p:cNvSpPr>
            <p:nvPr/>
          </p:nvSpPr>
          <p:spPr bwMode="auto">
            <a:xfrm>
              <a:off x="1200" y="3115"/>
              <a:ext cx="6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8000"/>
                  </a:solidFill>
                  <a:latin typeface="Arial" pitchFamily="-110" charset="0"/>
                </a:rPr>
                <a:t>After:</a:t>
              </a:r>
            </a:p>
          </p:txBody>
        </p:sp>
        <p:sp>
          <p:nvSpPr>
            <p:cNvPr id="23" name="AutoShape 66"/>
            <p:cNvSpPr>
              <a:spLocks noChangeArrowheads="1"/>
            </p:cNvSpPr>
            <p:nvPr/>
          </p:nvSpPr>
          <p:spPr bwMode="auto">
            <a:xfrm>
              <a:off x="3408" y="2928"/>
              <a:ext cx="1344" cy="240"/>
            </a:xfrm>
            <a:prstGeom prst="roundRect">
              <a:avLst>
                <a:gd name="adj" fmla="val 16667"/>
              </a:avLst>
            </a:prstGeom>
            <a:solidFill>
              <a:srgbClr val="F5E98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/>
                <a:t>"Steve Jobs"</a:t>
              </a:r>
            </a:p>
          </p:txBody>
        </p:sp>
        <p:sp>
          <p:nvSpPr>
            <p:cNvPr id="24" name="Line 67"/>
            <p:cNvSpPr>
              <a:spLocks noChangeShapeType="1"/>
            </p:cNvSpPr>
            <p:nvPr/>
          </p:nvSpPr>
          <p:spPr bwMode="auto">
            <a:xfrm flipV="1">
              <a:off x="2928" y="30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68"/>
            <p:cNvSpPr>
              <a:spLocks noChangeShapeType="1"/>
            </p:cNvSpPr>
            <p:nvPr/>
          </p:nvSpPr>
          <p:spPr bwMode="auto">
            <a:xfrm flipV="1">
              <a:off x="3312" y="3211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9"/>
            <p:cNvSpPr>
              <a:spLocks noChangeShapeType="1"/>
            </p:cNvSpPr>
            <p:nvPr/>
          </p:nvSpPr>
          <p:spPr bwMode="auto">
            <a:xfrm flipH="1">
              <a:off x="2928" y="3403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31676" y="2127528"/>
            <a:ext cx="51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4320" y="2351426"/>
            <a:ext cx="51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47301" y="2866661"/>
            <a:ext cx="51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31676" y="2639921"/>
            <a:ext cx="51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5400" y="3722278"/>
            <a:ext cx="51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54320" y="3983092"/>
            <a:ext cx="51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7301" y="4541151"/>
            <a:ext cx="51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600" dirty="0">
                <a:latin typeface="Courier New"/>
                <a:cs typeface="Courier New"/>
              </a:rPr>
              <a:t>String s1 = "Steve Jobs";</a:t>
            </a:r>
          </a:p>
          <a:p>
            <a:pPr marL="0" indent="0">
              <a:buNone/>
            </a:pPr>
            <a:r>
              <a:rPr lang="en-US" sz="4600" dirty="0">
                <a:latin typeface="Courier New"/>
                <a:cs typeface="Courier New"/>
              </a:rPr>
              <a:t>String s2 = "Steve Wonder";</a:t>
            </a:r>
          </a:p>
          <a:p>
            <a:pPr marL="0" indent="0">
              <a:buNone/>
            </a:pPr>
            <a:r>
              <a:rPr lang="en-US" sz="4600" dirty="0" err="1">
                <a:latin typeface="Courier New"/>
                <a:cs typeface="Courier New"/>
              </a:rPr>
              <a:t>System.out.println</a:t>
            </a:r>
            <a:r>
              <a:rPr lang="en-US" sz="4600" dirty="0">
                <a:latin typeface="Courier New"/>
                <a:cs typeface="Courier New"/>
              </a:rPr>
              <a:t>(s2);  // ???</a:t>
            </a:r>
          </a:p>
          <a:p>
            <a:pPr marL="0" indent="0">
              <a:buNone/>
            </a:pPr>
            <a:r>
              <a:rPr lang="en-US" sz="4600" dirty="0">
                <a:latin typeface="Courier New"/>
                <a:cs typeface="Courier New"/>
              </a:rPr>
              <a:t>s2 = s1;</a:t>
            </a:r>
          </a:p>
          <a:p>
            <a:pPr marL="0" indent="0">
              <a:buNone/>
            </a:pPr>
            <a:r>
              <a:rPr lang="en-US" sz="4600" dirty="0" err="1">
                <a:latin typeface="Courier New"/>
                <a:cs typeface="Courier New"/>
              </a:rPr>
              <a:t>System.out.println</a:t>
            </a:r>
            <a:r>
              <a:rPr lang="en-US" sz="4600" dirty="0">
                <a:latin typeface="Courier New"/>
                <a:cs typeface="Courier New"/>
              </a:rPr>
              <a:t>(s2);  // ???</a:t>
            </a:r>
          </a:p>
          <a:p>
            <a:pPr marL="0" indent="0">
              <a:buNone/>
            </a:pPr>
            <a:endParaRPr lang="en-US" sz="46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4600" dirty="0">
                <a:latin typeface="Courier New"/>
                <a:cs typeface="Courier New"/>
              </a:rPr>
              <a:t>String s3 = "Wow!";</a:t>
            </a:r>
          </a:p>
          <a:p>
            <a:pPr marL="0" indent="0">
              <a:buNone/>
            </a:pPr>
            <a:r>
              <a:rPr lang="en-US" sz="4600" dirty="0">
                <a:latin typeface="Courier New"/>
                <a:cs typeface="Courier New"/>
              </a:rPr>
              <a:t>String s4 = "Wow!";</a:t>
            </a:r>
          </a:p>
          <a:p>
            <a:pPr marL="0" indent="0">
              <a:buNone/>
            </a:pPr>
            <a:r>
              <a:rPr lang="en-US" sz="4600" dirty="0" err="1">
                <a:latin typeface="Courier New"/>
                <a:cs typeface="Courier New"/>
              </a:rPr>
              <a:t>System.out.println</a:t>
            </a:r>
            <a:r>
              <a:rPr lang="en-US" sz="4600" dirty="0">
                <a:latin typeface="Courier New"/>
                <a:cs typeface="Courier New"/>
              </a:rPr>
              <a:t>(s4);  // ???</a:t>
            </a:r>
          </a:p>
          <a:p>
            <a:pPr marL="0" indent="0">
              <a:buNone/>
            </a:pPr>
            <a:r>
              <a:rPr lang="en-US" sz="4600" dirty="0">
                <a:latin typeface="Courier New"/>
                <a:cs typeface="Courier New"/>
              </a:rPr>
              <a:t>s3 = "Wonderful!";</a:t>
            </a:r>
          </a:p>
          <a:p>
            <a:pPr marL="0" indent="0">
              <a:buNone/>
            </a:pPr>
            <a:r>
              <a:rPr lang="en-US" sz="4600" dirty="0" err="1">
                <a:latin typeface="Courier New"/>
                <a:cs typeface="Courier New"/>
              </a:rPr>
              <a:t>System.out.println</a:t>
            </a:r>
            <a:r>
              <a:rPr lang="en-US" sz="4600" dirty="0">
                <a:latin typeface="Courier New"/>
                <a:cs typeface="Courier New"/>
              </a:rPr>
              <a:t>(s4);  // ???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6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 Aliases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70000"/>
              </a:spcBef>
            </a:pPr>
            <a:r>
              <a:rPr lang="en-US" dirty="0"/>
              <a:t>Two or more references that refer to the same object are called </a:t>
            </a:r>
            <a:r>
              <a:rPr lang="en-US" i="1" dirty="0">
                <a:solidFill>
                  <a:srgbClr val="FF0000"/>
                </a:solidFill>
              </a:rPr>
              <a:t>aliases</a:t>
            </a:r>
            <a:r>
              <a:rPr lang="en-US" dirty="0"/>
              <a:t> of each other.</a:t>
            </a:r>
          </a:p>
          <a:p>
            <a:pPr>
              <a:spcBef>
                <a:spcPct val="70000"/>
              </a:spcBef>
            </a:pPr>
            <a:r>
              <a:rPr lang="en-US" dirty="0"/>
              <a:t>That creates an interesting situation: one object can be accessed using multiple reference variables.</a:t>
            </a:r>
          </a:p>
          <a:p>
            <a:pPr>
              <a:spcBef>
                <a:spcPct val="70000"/>
              </a:spcBef>
            </a:pPr>
            <a:r>
              <a:rPr lang="en-US" dirty="0"/>
              <a:t>Aliases can be useful, but should be managed carefully.</a:t>
            </a:r>
          </a:p>
          <a:p>
            <a:pPr>
              <a:spcBef>
                <a:spcPct val="70000"/>
              </a:spcBef>
            </a:pPr>
            <a:r>
              <a:rPr lang="en-US" u="sng" dirty="0"/>
              <a:t>Changing an object through one reference changes it for all of its aliases, because there is really only one object.</a:t>
            </a:r>
            <a:r>
              <a:rPr lang="en-US" dirty="0"/>
              <a:t> We will see some examples later.</a:t>
            </a:r>
            <a:endParaRPr lang="en-US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80000"/>
              </a:spcBef>
            </a:pPr>
            <a:r>
              <a:rPr lang="en-US" dirty="0"/>
              <a:t>When an object no longer has any valid references to it, it can no longer be accessed by the program.</a:t>
            </a:r>
          </a:p>
          <a:p>
            <a:pPr>
              <a:spcBef>
                <a:spcPct val="80000"/>
              </a:spcBef>
            </a:pPr>
            <a:r>
              <a:rPr lang="en-US" dirty="0"/>
              <a:t>The object is useless, and therefore is called </a:t>
            </a:r>
            <a:r>
              <a:rPr lang="en-US" i="1" dirty="0">
                <a:solidFill>
                  <a:srgbClr val="FF0000"/>
                </a:solidFill>
              </a:rPr>
              <a:t>garbage</a:t>
            </a:r>
            <a:r>
              <a:rPr lang="en-US" dirty="0"/>
              <a:t>.</a:t>
            </a:r>
            <a:endParaRPr lang="en-US" i="1" dirty="0">
              <a:solidFill>
                <a:srgbClr val="FF0000"/>
              </a:solidFill>
            </a:endParaRPr>
          </a:p>
          <a:p>
            <a:pPr>
              <a:spcBef>
                <a:spcPct val="80000"/>
              </a:spcBef>
            </a:pPr>
            <a:r>
              <a:rPr lang="en-US" dirty="0"/>
              <a:t>Java performs </a:t>
            </a:r>
            <a:r>
              <a:rPr lang="en-US" i="1" dirty="0">
                <a:solidFill>
                  <a:srgbClr val="FF0000"/>
                </a:solidFill>
              </a:rPr>
              <a:t>automatic garbage collection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periodically, returning an object's memory to the system for future use.</a:t>
            </a:r>
          </a:p>
          <a:p>
            <a:pPr>
              <a:spcBef>
                <a:spcPct val="80000"/>
              </a:spcBef>
            </a:pPr>
            <a:r>
              <a:rPr lang="en-US" dirty="0"/>
              <a:t>In some old languages, the programmer is responsible for performing garbage collection explicitly.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urier New"/>
              </a:rPr>
              <a:t>public static void main(String[] </a:t>
            </a:r>
            <a:r>
              <a:rPr lang="en-US" sz="2400" dirty="0" err="1">
                <a:latin typeface="Consolas" panose="020B0609020204030204" pitchFamily="49" charset="0"/>
                <a:cs typeface="Courier New"/>
              </a:rPr>
              <a:t>args</a:t>
            </a:r>
            <a:r>
              <a:rPr lang="en-US" sz="2400" dirty="0">
                <a:latin typeface="Consolas" panose="020B0609020204030204" pitchFamily="49" charset="0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urier New"/>
              </a:rPr>
              <a:t>  String s1, s2;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urier New"/>
              </a:rPr>
              <a:t>  s1 = "What a wonderful world!";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urier New"/>
              </a:rPr>
              <a:t>  s2 = "What a beautiful day!";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urier New"/>
              </a:rPr>
              <a:t>  s2 = s1;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urier New"/>
              </a:rPr>
              <a:t>  </a:t>
            </a:r>
            <a:r>
              <a:rPr lang="en-US" sz="2400" dirty="0" err="1">
                <a:latin typeface="Consolas" panose="020B0609020204030204" pitchFamily="49" charset="0"/>
                <a:cs typeface="Courier New"/>
              </a:rPr>
              <a:t>System.out.println</a:t>
            </a:r>
            <a:r>
              <a:rPr lang="en-US" sz="2400" dirty="0">
                <a:latin typeface="Consolas" panose="020B0609020204030204" pitchFamily="49" charset="0"/>
                <a:cs typeface="Courier New"/>
              </a:rPr>
              <a:t>(s1);  // ???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urier New"/>
              </a:rPr>
              <a:t>  </a:t>
            </a:r>
            <a:r>
              <a:rPr lang="en-US" sz="2400" dirty="0" err="1">
                <a:latin typeface="Consolas" panose="020B0609020204030204" pitchFamily="49" charset="0"/>
                <a:cs typeface="Courier New"/>
              </a:rPr>
              <a:t>System.out.println</a:t>
            </a:r>
            <a:r>
              <a:rPr lang="en-US" sz="2400" dirty="0">
                <a:latin typeface="Consolas" panose="020B0609020204030204" pitchFamily="49" charset="0"/>
                <a:cs typeface="Courier New"/>
              </a:rPr>
              <a:t>(s2);  // ???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cs typeface="Courier New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DAC9E8C-38CF-E314-B7D5-5BF16A9BD396}"/>
              </a:ext>
            </a:extLst>
          </p:cNvPr>
          <p:cNvSpPr/>
          <p:nvPr/>
        </p:nvSpPr>
        <p:spPr>
          <a:xfrm>
            <a:off x="2877015" y="4995901"/>
            <a:ext cx="5804210" cy="1482569"/>
          </a:xfrm>
          <a:prstGeom prst="wedgeEllipseCallout">
            <a:avLst>
              <a:gd name="adj1" fmla="val -20625"/>
              <a:gd name="adj2" fmla="val 5980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What will happened to the String object -  "What a beautiful day!"? </a:t>
            </a:r>
          </a:p>
        </p:txBody>
      </p:sp>
    </p:spTree>
    <p:extLst>
      <p:ext uri="{BB962C8B-B14F-4D97-AF65-F5344CB8AC3E}">
        <p14:creationId xmlns:p14="http://schemas.microsoft.com/office/powerpoint/2010/main" val="1337146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Creating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String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Packages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Random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Math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Formatting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Enumerated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Wrapper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1 - </a:t>
            </a:r>
            <a:fld id="{90994C07-E970-A243-9601-A1D642E986E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The </a:t>
            </a:r>
            <a:r>
              <a:rPr lang="en-US" b="1" dirty="0">
                <a:solidFill>
                  <a:srgbClr val="00B050"/>
                </a:solidFill>
              </a:rPr>
              <a:t>String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70000"/>
              </a:spcBef>
            </a:pPr>
            <a:r>
              <a:rPr lang="en-US" dirty="0"/>
              <a:t>Once a </a:t>
            </a:r>
            <a:r>
              <a:rPr lang="en-US" sz="2800" dirty="0">
                <a:latin typeface="Courier New" pitchFamily="-110" charset="0"/>
              </a:rPr>
              <a:t>String</a:t>
            </a:r>
            <a:r>
              <a:rPr lang="en-US" dirty="0"/>
              <a:t> object has been created, neither its value nor its length can be changed. (Note that a string variable can be assigned with another string.)</a:t>
            </a:r>
          </a:p>
          <a:p>
            <a:pPr>
              <a:spcBef>
                <a:spcPct val="70000"/>
              </a:spcBef>
            </a:pPr>
            <a:r>
              <a:rPr lang="en-US" dirty="0"/>
              <a:t>Thus we say that an object of the </a:t>
            </a:r>
            <a:r>
              <a:rPr lang="en-US" sz="2800" dirty="0">
                <a:latin typeface="Courier New" pitchFamily="-110" charset="0"/>
              </a:rPr>
              <a:t>String</a:t>
            </a:r>
            <a:r>
              <a:rPr lang="en-US" dirty="0"/>
              <a:t> class is </a:t>
            </a:r>
            <a:r>
              <a:rPr lang="en-US" i="1" dirty="0">
                <a:solidFill>
                  <a:srgbClr val="FF0000"/>
                </a:solidFill>
              </a:rPr>
              <a:t>immutable</a:t>
            </a:r>
            <a:r>
              <a:rPr lang="en-US" dirty="0"/>
              <a:t>.</a:t>
            </a:r>
            <a:endParaRPr lang="en-US" i="1" dirty="0">
              <a:solidFill>
                <a:srgbClr val="FF0000"/>
              </a:solidFill>
            </a:endParaRPr>
          </a:p>
          <a:p>
            <a:pPr>
              <a:spcBef>
                <a:spcPct val="70000"/>
              </a:spcBef>
            </a:pPr>
            <a:r>
              <a:rPr lang="en-US" dirty="0"/>
              <a:t>However, several methods of the </a:t>
            </a:r>
            <a:r>
              <a:rPr lang="en-US" sz="2800" dirty="0">
                <a:latin typeface="Courier New" pitchFamily="-110" charset="0"/>
              </a:rPr>
              <a:t>String</a:t>
            </a:r>
            <a:r>
              <a:rPr lang="en-US" dirty="0"/>
              <a:t> class return new </a:t>
            </a:r>
            <a:r>
              <a:rPr lang="en-US" sz="2800" dirty="0">
                <a:latin typeface="Courier New" pitchFamily="-110" charset="0"/>
              </a:rPr>
              <a:t>String</a:t>
            </a:r>
            <a:r>
              <a:rPr lang="en-US" dirty="0"/>
              <a:t> objects that are modified versions of the original.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70000"/>
              </a:spcBef>
            </a:pPr>
            <a:r>
              <a:rPr lang="en-US" dirty="0"/>
              <a:t>It is occasionally helpful to refer to a particular character within a string.</a:t>
            </a:r>
          </a:p>
          <a:p>
            <a:pPr>
              <a:spcBef>
                <a:spcPct val="70000"/>
              </a:spcBef>
            </a:pPr>
            <a:r>
              <a:rPr lang="en-US" dirty="0"/>
              <a:t>This can be done by specifying the character's </a:t>
            </a:r>
            <a:r>
              <a:rPr lang="en-US" u="sng" dirty="0"/>
              <a:t>numeric </a:t>
            </a:r>
            <a:r>
              <a:rPr lang="en-US" b="1" i="1" u="sng" dirty="0">
                <a:solidFill>
                  <a:srgbClr val="0000FF"/>
                </a:solidFill>
              </a:rPr>
              <a:t>index</a:t>
            </a:r>
            <a:r>
              <a:rPr lang="en-US" dirty="0"/>
              <a:t>.</a:t>
            </a:r>
            <a:endParaRPr lang="en-US" i="1" dirty="0"/>
          </a:p>
          <a:p>
            <a:pPr>
              <a:spcBef>
                <a:spcPct val="70000"/>
              </a:spcBef>
            </a:pPr>
            <a:r>
              <a:rPr lang="en-US" u="sng" dirty="0"/>
              <a:t>The indexes begin at </a:t>
            </a:r>
            <a:r>
              <a:rPr lang="en-US" b="1" u="sng" dirty="0"/>
              <a:t>zero</a:t>
            </a:r>
            <a:r>
              <a:rPr lang="en-US" u="sng" dirty="0"/>
              <a:t> in each string.</a:t>
            </a:r>
          </a:p>
          <a:p>
            <a:pPr>
              <a:spcBef>
                <a:spcPct val="70000"/>
              </a:spcBef>
            </a:pPr>
            <a:r>
              <a:rPr lang="en-US" dirty="0"/>
              <a:t>In the string </a:t>
            </a:r>
            <a:r>
              <a:rPr lang="en-US" dirty="0">
                <a:latin typeface="Courier New" pitchFamily="-110" charset="0"/>
              </a:rPr>
              <a:t>"Hello"</a:t>
            </a:r>
            <a:r>
              <a:rPr lang="en-US" dirty="0"/>
              <a:t>, the character </a:t>
            </a:r>
            <a:r>
              <a:rPr lang="en-US" dirty="0">
                <a:latin typeface="Courier New" pitchFamily="-110" charset="0"/>
              </a:rPr>
              <a:t>'H'</a:t>
            </a:r>
            <a:r>
              <a:rPr lang="en-US" dirty="0"/>
              <a:t> is at index 0 and the </a:t>
            </a:r>
            <a:r>
              <a:rPr lang="en-US" dirty="0">
                <a:latin typeface="Courier New" pitchFamily="-110" charset="0"/>
              </a:rPr>
              <a:t>'o'</a:t>
            </a:r>
            <a:r>
              <a:rPr lang="en-US" dirty="0"/>
              <a:t> is at index 4. (Note that </a:t>
            </a:r>
            <a:r>
              <a:rPr lang="en-US" dirty="0">
                <a:solidFill>
                  <a:srgbClr val="00B0F0"/>
                </a:solidFill>
              </a:rPr>
              <a:t>the index of the last character is the length of the string minus 1</a:t>
            </a:r>
            <a:r>
              <a:rPr lang="en-US" dirty="0"/>
              <a:t>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5"/>
            <a:ext cx="8914834" cy="5467719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err="1">
                <a:latin typeface="Consolas" panose="020B0609020204030204" pitchFamily="49" charset="0"/>
              </a:rPr>
              <a:t>System.out.print</a:t>
            </a:r>
            <a:r>
              <a:rPr lang="en-US" sz="3100" dirty="0">
                <a:latin typeface="Consolas" panose="020B0609020204030204" pitchFamily="49" charset="0"/>
              </a:rPr>
              <a:t>(), ...</a:t>
            </a:r>
            <a:r>
              <a:rPr lang="en-US" sz="3100" dirty="0" err="1">
                <a:latin typeface="Consolas" panose="020B0609020204030204" pitchFamily="49" charset="0"/>
              </a:rPr>
              <a:t>println</a:t>
            </a:r>
            <a:r>
              <a:rPr lang="en-US" sz="3100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Strings </a:t>
            </a:r>
          </a:p>
          <a:p>
            <a:r>
              <a:rPr lang="en-US" dirty="0"/>
              <a:t>Variables</a:t>
            </a:r>
          </a:p>
          <a:p>
            <a:r>
              <a:rPr lang="en-US" dirty="0"/>
              <a:t>Primitive data types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byte, short,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, long, char, float,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</a:rPr>
              <a:t>boolean</a:t>
            </a:r>
            <a:endParaRPr lang="en-US" b="1" dirty="0">
              <a:latin typeface="Consolas" panose="020B0609020204030204" pitchFamily="49" charset="0"/>
            </a:endParaRPr>
          </a:p>
          <a:p>
            <a:r>
              <a:rPr lang="en-US" dirty="0"/>
              <a:t>Operators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., +, +, -, *, /, /, %, ++, --, =, +=, ...</a:t>
            </a:r>
          </a:p>
          <a:p>
            <a:r>
              <a:rPr lang="en-US" dirty="0"/>
              <a:t>Objects and classes</a:t>
            </a:r>
          </a:p>
          <a:p>
            <a:r>
              <a:rPr lang="en-US" dirty="0"/>
              <a:t>The Scanner class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import </a:t>
            </a:r>
            <a:r>
              <a:rPr lang="en-US" dirty="0" err="1">
                <a:latin typeface="Consolas" panose="020B0609020204030204" pitchFamily="49" charset="0"/>
              </a:rPr>
              <a:t>java.util.Scanner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next(), </a:t>
            </a:r>
            <a:r>
              <a:rPr lang="en-US" dirty="0" err="1">
                <a:latin typeface="Consolas" panose="020B0609020204030204" pitchFamily="49" charset="0"/>
              </a:rPr>
              <a:t>nextln</a:t>
            </a:r>
            <a:r>
              <a:rPr lang="en-US" dirty="0">
                <a:latin typeface="Consolas" panose="020B0609020204030204" pitchFamily="49" charset="0"/>
              </a:rPr>
              <a:t>(), </a:t>
            </a:r>
            <a:r>
              <a:rPr lang="en-US" dirty="0" err="1">
                <a:latin typeface="Consolas" panose="020B0609020204030204" pitchFamily="49" charset="0"/>
              </a:rPr>
              <a:t>nextInt</a:t>
            </a:r>
            <a:r>
              <a:rPr lang="en-US" dirty="0">
                <a:latin typeface="Consolas" panose="020B0609020204030204" pitchFamily="49" charset="0"/>
              </a:rPr>
              <a:t>(), </a:t>
            </a:r>
            <a:r>
              <a:rPr lang="en-US" dirty="0" err="1">
                <a:latin typeface="Consolas" panose="020B0609020204030204" pitchFamily="49" charset="0"/>
              </a:rPr>
              <a:t>nextDouble</a:t>
            </a:r>
            <a:r>
              <a:rPr lang="en-US" dirty="0">
                <a:latin typeface="Consolas" panose="020B0609020204030204" pitchFamily="49" charset="0"/>
              </a:rPr>
              <a:t>(), ...</a:t>
            </a:r>
          </a:p>
          <a:p>
            <a:r>
              <a:rPr lang="en-US" dirty="0"/>
              <a:t>Type conversions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byte &lt; short &lt; 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&lt; float &lt; </a:t>
            </a:r>
            <a:r>
              <a:rPr lang="en-US" b="1" dirty="0">
                <a:latin typeface="Consolas" panose="020B0609020204030204" pitchFamily="49" charset="0"/>
              </a:rPr>
              <a:t>double</a:t>
            </a:r>
          </a:p>
          <a:p>
            <a:r>
              <a:rPr lang="en-US" dirty="0"/>
              <a:t>Good programming habits, especially indentation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1 - </a:t>
            </a:r>
            <a:fld id="{90994C07-E970-A243-9601-A1D642E986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Fig3.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067" y="275293"/>
            <a:ext cx="5339100" cy="626361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  <a:p>
            <a:pPr lvl="1"/>
            <a:r>
              <a:rPr lang="en-US" sz="24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charAt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Consolas" panose="020B0609020204030204" pitchFamily="49" charset="0"/>
              </a:rPr>
              <a:t>length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</a:rPr>
              <a:t>substring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sz="2400" dirty="0" err="1">
                <a:latin typeface="Consolas" panose="020B0609020204030204" pitchFamily="49" charset="0"/>
              </a:rPr>
              <a:t>toLowerCase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sz="2400" dirty="0" err="1">
                <a:latin typeface="Consolas" panose="020B0609020204030204" pitchFamily="49" charset="0"/>
              </a:rPr>
              <a:t>toUpperCase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replace()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Consolas" panose="020B0609020204030204" pitchFamily="49" charset="0"/>
              </a:rPr>
              <a:t>equals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sz="2400" dirty="0">
                <a:latin typeface="Consolas" panose="020B0609020204030204" pitchFamily="49" charset="0"/>
              </a:rPr>
              <a:t>...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ASCII 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2 - </a:t>
            </a:r>
            <a:fld id="{90994C07-E970-A243-9601-A1D642E986E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717" y="107788"/>
            <a:ext cx="6002382" cy="64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4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859078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public class </a:t>
            </a:r>
            <a:r>
              <a:rPr lang="en-US" sz="1400" dirty="0" err="1">
                <a:latin typeface="Courier New"/>
                <a:cs typeface="Courier New"/>
              </a:rPr>
              <a:t>StringMutation</a:t>
            </a: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public static void main(String[] </a:t>
            </a:r>
            <a:r>
              <a:rPr lang="en-US" sz="1400" dirty="0" err="1">
                <a:latin typeface="Courier New"/>
                <a:cs typeface="Courier New"/>
              </a:rPr>
              <a:t>args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String phrase = "Change is inevitable";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String mutation1, mutation2, mutation3, mutation4, mutation5;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System.out.println("Original</a:t>
            </a:r>
            <a:r>
              <a:rPr lang="en-US" sz="1400" dirty="0">
                <a:latin typeface="Courier New"/>
                <a:cs typeface="Courier New"/>
              </a:rPr>
              <a:t> string: \"" + phrase + "\"");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System.out.println("Length</a:t>
            </a:r>
            <a:r>
              <a:rPr lang="en-US" sz="1400" dirty="0">
                <a:latin typeface="Courier New"/>
                <a:cs typeface="Courier New"/>
              </a:rPr>
              <a:t> of string: " + </a:t>
            </a:r>
            <a:r>
              <a:rPr lang="en-US" sz="1400" dirty="0" err="1">
                <a:latin typeface="Courier New"/>
                <a:cs typeface="Courier New"/>
              </a:rPr>
              <a:t>phrase.</a:t>
            </a:r>
            <a:r>
              <a:rPr lang="en-US" sz="1400" b="1" dirty="0" err="1">
                <a:solidFill>
                  <a:srgbClr val="0000FF"/>
                </a:solidFill>
                <a:latin typeface="Courier New"/>
                <a:cs typeface="Courier New"/>
              </a:rPr>
              <a:t>length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()</a:t>
            </a:r>
            <a:r>
              <a:rPr lang="en-US" sz="1400" dirty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mutation1 = </a:t>
            </a:r>
            <a:r>
              <a:rPr lang="en-US" sz="1400" dirty="0" err="1">
                <a:latin typeface="Courier New"/>
                <a:cs typeface="Courier New"/>
              </a:rPr>
              <a:t>phrase.</a:t>
            </a:r>
            <a:r>
              <a:rPr lang="en-US" sz="1400" b="1" dirty="0" err="1">
                <a:solidFill>
                  <a:srgbClr val="0000FF"/>
                </a:solidFill>
                <a:latin typeface="Courier New"/>
                <a:cs typeface="Courier New"/>
              </a:rPr>
              <a:t>concat</a:t>
            </a:r>
            <a:r>
              <a:rPr lang="en-US" sz="1400" dirty="0">
                <a:latin typeface="Courier New"/>
                <a:cs typeface="Courier New"/>
              </a:rPr>
              <a:t>(", except from vending machines.");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mutation5 = phrase 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???</a:t>
            </a:r>
            <a:r>
              <a:rPr lang="en-US" sz="1400" dirty="0">
                <a:latin typeface="Courier New"/>
                <a:cs typeface="Courier New"/>
              </a:rPr>
              <a:t> ", except from vending machines.";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mutation2 = mutation1.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toUpperCase()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mutation3 = mutation2.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replace</a:t>
            </a:r>
            <a:r>
              <a:rPr lang="en-US" sz="1400" dirty="0">
                <a:solidFill>
                  <a:srgbClr val="0000FF"/>
                </a:solidFill>
                <a:latin typeface="Courier New"/>
                <a:cs typeface="Courier New"/>
              </a:rPr>
              <a:t>('E', 'X')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mutation4 = mutation3.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substring</a:t>
            </a:r>
            <a:r>
              <a:rPr lang="en-US" sz="1400" dirty="0">
                <a:solidFill>
                  <a:srgbClr val="0000FF"/>
                </a:solidFill>
                <a:latin typeface="Courier New"/>
                <a:cs typeface="Courier New"/>
              </a:rPr>
              <a:t>(3, </a:t>
            </a:r>
            <a:r>
              <a:rPr lang="en-US" sz="1400" b="1" u="sng" dirty="0">
                <a:solidFill>
                  <a:srgbClr val="0000FF"/>
                </a:solidFill>
                <a:latin typeface="Courier New"/>
                <a:cs typeface="Courier New"/>
              </a:rPr>
              <a:t>30</a:t>
            </a:r>
            <a:r>
              <a:rPr lang="en-US" sz="14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400" dirty="0">
                <a:latin typeface="Courier New"/>
                <a:cs typeface="Courier New"/>
              </a:rPr>
              <a:t>;  // from index 3 to index </a:t>
            </a:r>
            <a:r>
              <a:rPr lang="en-US" sz="1400" b="1" dirty="0">
                <a:solidFill>
                  <a:srgbClr val="FF0000"/>
                </a:solidFill>
                <a:latin typeface="Courier New"/>
                <a:cs typeface="Courier New"/>
              </a:rPr>
              <a:t>29</a:t>
            </a:r>
            <a:r>
              <a:rPr lang="en-US" sz="1400" dirty="0">
                <a:latin typeface="Courier New"/>
                <a:cs typeface="Courier New"/>
              </a:rPr>
              <a:t>.</a:t>
            </a:r>
          </a:p>
          <a:p>
            <a:pPr>
              <a:buNone/>
            </a:pPr>
            <a:endParaRPr lang="en-US" sz="1400" dirty="0">
              <a:solidFill>
                <a:srgbClr val="3366FF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("Mutation #1: " + mutation1);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("Mutation #5: " + mutation5);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("Mutation #2: " + mutation2);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("Mutation #3: " + mutation3);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("Mutation #4: " + mutation4);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("Mutated length: " + mutation4.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???</a:t>
            </a:r>
            <a:r>
              <a:rPr lang="en-US" sz="1400" dirty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}	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5856890" y="4162354"/>
            <a:ext cx="3287110" cy="138199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[Q] Outputs?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7392" y="6125262"/>
            <a:ext cx="6734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60000"/>
              </a:spcBef>
            </a:pPr>
            <a:r>
              <a:rPr lang="en-US" sz="3200" dirty="0"/>
              <a:t>[X] Let’s try this program.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70000"/>
              </a:spcBef>
            </a:pPr>
            <a:r>
              <a:rPr lang="en-US" dirty="0"/>
              <a:t>[Q] Can you replace a character at a certain index by another character?</a:t>
            </a:r>
          </a:p>
          <a:p>
            <a:pPr lvl="1">
              <a:spcBef>
                <a:spcPct val="70000"/>
              </a:spcBef>
            </a:pPr>
            <a:r>
              <a:rPr lang="en-US" dirty="0"/>
              <a:t>Example: How to replace the 1</a:t>
            </a:r>
            <a:r>
              <a:rPr lang="en-US" baseline="30000" dirty="0"/>
              <a:t>st</a:t>
            </a:r>
            <a:r>
              <a:rPr lang="en-US" dirty="0"/>
              <a:t> 'y' by 'e', not all 'y'?</a:t>
            </a:r>
          </a:p>
          <a:p>
            <a:pPr marL="457200" lvl="1" indent="0">
              <a:spcBef>
                <a:spcPct val="700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String name = "</a:t>
            </a:r>
            <a:r>
              <a:rPr lang="en-US" sz="20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Stev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0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Jobssy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lvl="1">
              <a:spcBef>
                <a:spcPct val="70000"/>
              </a:spcBef>
            </a:pPr>
            <a:r>
              <a:rPr lang="en-US" dirty="0"/>
              <a:t>You can use the method, substring().</a:t>
            </a:r>
          </a:p>
          <a:p>
            <a:pPr marL="857250" lvl="2" indent="0">
              <a:spcBef>
                <a:spcPct val="700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857250" lvl="2" indent="0">
              <a:spcBef>
                <a:spcPct val="70000"/>
              </a:spcBef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name.substring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(0,4) + </a:t>
            </a:r>
          </a:p>
          <a:p>
            <a:pPr marL="857250" lvl="2" indent="0">
              <a:spcBef>
                <a:spcPct val="700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'e' + </a:t>
            </a:r>
          </a:p>
          <a:p>
            <a:pPr marL="857250" lvl="2" indent="0">
              <a:spcBef>
                <a:spcPct val="7000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name.substring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(5,name.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???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857250" lvl="2" indent="0">
              <a:spcBef>
                <a:spcPct val="70000"/>
              </a:spcBef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  // Output?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Creating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String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Random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Math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Formatting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Enumerated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Wrapper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1 - </a:t>
            </a:r>
            <a:fld id="{90994C07-E970-A243-9601-A1D642E986E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[Q] Where are System, String and Scanner defined?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Java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A </a:t>
            </a:r>
            <a:r>
              <a:rPr lang="en-US" i="1" dirty="0"/>
              <a:t>class </a:t>
            </a:r>
            <a:r>
              <a:rPr lang="en-US" b="1" i="1" dirty="0">
                <a:solidFill>
                  <a:srgbClr val="0000FF"/>
                </a:solidFill>
              </a:rPr>
              <a:t>library</a:t>
            </a:r>
            <a:r>
              <a:rPr lang="en-US" dirty="0"/>
              <a:t> is a collection of classes that we can use when developing programs.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The </a:t>
            </a:r>
            <a:r>
              <a:rPr lang="en-US" i="1" dirty="0"/>
              <a:t>Java </a:t>
            </a:r>
            <a:r>
              <a:rPr lang="en-US" b="1" i="1" dirty="0">
                <a:solidFill>
                  <a:srgbClr val="0000FF"/>
                </a:solidFill>
              </a:rPr>
              <a:t>API</a:t>
            </a:r>
            <a:r>
              <a:rPr lang="en-US" i="1" dirty="0"/>
              <a:t> </a:t>
            </a:r>
            <a:r>
              <a:rPr lang="en-US" dirty="0"/>
              <a:t>is </a:t>
            </a:r>
            <a:r>
              <a:rPr lang="en-US" u="sng" dirty="0"/>
              <a:t>the standard class library</a:t>
            </a:r>
            <a:r>
              <a:rPr lang="en-US" dirty="0"/>
              <a:t> that is part of any Java development environment.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b="1" dirty="0"/>
              <a:t>API</a:t>
            </a:r>
            <a:r>
              <a:rPr lang="en-US" dirty="0"/>
              <a:t> stands for </a:t>
            </a:r>
            <a:r>
              <a:rPr lang="en-US" b="1" dirty="0"/>
              <a:t>Application Programming Interface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Various classes we've already used (</a:t>
            </a:r>
            <a:r>
              <a:rPr lang="en-US" sz="2800" dirty="0">
                <a:latin typeface="Courier New" pitchFamily="-110" charset="0"/>
              </a:rPr>
              <a:t>System</a:t>
            </a:r>
            <a:r>
              <a:rPr lang="en-US" dirty="0"/>
              <a:t> , </a:t>
            </a:r>
            <a:r>
              <a:rPr lang="en-US" sz="2800" dirty="0">
                <a:latin typeface="Courier New" pitchFamily="-110" charset="0"/>
              </a:rPr>
              <a:t>Scanner</a:t>
            </a:r>
            <a:r>
              <a:rPr lang="en-US" dirty="0"/>
              <a:t>, </a:t>
            </a:r>
            <a:r>
              <a:rPr lang="en-US" sz="2800" dirty="0">
                <a:latin typeface="Courier New" pitchFamily="-110" charset="0"/>
              </a:rPr>
              <a:t>String</a:t>
            </a:r>
            <a:r>
              <a:rPr lang="en-US" dirty="0"/>
              <a:t>) are part of the Java API.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Other class libraries can be obtained through third party vendors, or you can create them yourself.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16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3338811" cy="5102594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dirty="0"/>
              <a:t>The classes of the Java API are organized into </a:t>
            </a:r>
            <a:r>
              <a:rPr lang="en-US" b="1" i="1" dirty="0"/>
              <a:t>packages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 descr="Fig3.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489" y="1361943"/>
            <a:ext cx="5590505" cy="51165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78720" y="3149721"/>
            <a:ext cx="4945626" cy="25563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78720" y="5516766"/>
            <a:ext cx="4945626" cy="1720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78720" y="3450290"/>
            <a:ext cx="4945626" cy="1720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78720" y="2902687"/>
            <a:ext cx="4945626" cy="25465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78720" y="5244525"/>
            <a:ext cx="4945626" cy="1720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Declarations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5"/>
            <a:ext cx="8694229" cy="546771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When you want to use a class from a package, you could use its </a:t>
            </a:r>
            <a:r>
              <a:rPr lang="en-US" i="1" dirty="0"/>
              <a:t>fully qualified name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  <a:spcBef>
                <a:spcPct val="75000"/>
              </a:spcBef>
              <a:buNone/>
            </a:pPr>
            <a:r>
              <a:rPr lang="en-US" sz="2400" dirty="0">
                <a:latin typeface="Courier New" pitchFamily="-110" charset="0"/>
              </a:rPr>
              <a:t>			</a:t>
            </a:r>
            <a:r>
              <a:rPr lang="en-US" sz="2400" dirty="0" err="1">
                <a:latin typeface="Courier New" pitchFamily="-110" charset="0"/>
              </a:rPr>
              <a:t>java.util.Scanner</a:t>
            </a:r>
            <a:r>
              <a:rPr lang="en-US" sz="2400" dirty="0">
                <a:latin typeface="Courier New" pitchFamily="-110" charset="0"/>
              </a:rPr>
              <a:t> scan =</a:t>
            </a:r>
          </a:p>
          <a:p>
            <a:pPr>
              <a:lnSpc>
                <a:spcPct val="80000"/>
              </a:lnSpc>
              <a:spcBef>
                <a:spcPct val="75000"/>
              </a:spcBef>
              <a:buNone/>
            </a:pPr>
            <a:r>
              <a:rPr lang="en-US" sz="2400" dirty="0">
                <a:latin typeface="Courier New" pitchFamily="-110" charset="0"/>
              </a:rPr>
              <a:t>							new </a:t>
            </a:r>
            <a:r>
              <a:rPr lang="en-US" sz="2400" dirty="0" err="1">
                <a:latin typeface="Courier New" pitchFamily="-110" charset="0"/>
              </a:rPr>
              <a:t>java.util.Scanner</a:t>
            </a:r>
            <a:r>
              <a:rPr lang="en-US" sz="2400" dirty="0">
                <a:latin typeface="Courier New" pitchFamily="-110" charset="0"/>
              </a:rPr>
              <a:t>(System.in);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Or you can </a:t>
            </a:r>
            <a:r>
              <a:rPr lang="en-US" b="1" i="1" dirty="0">
                <a:solidFill>
                  <a:srgbClr val="0000FF"/>
                </a:solidFill>
              </a:rPr>
              <a:t>import</a:t>
            </a:r>
            <a:r>
              <a:rPr lang="en-US" dirty="0"/>
              <a:t> the class </a:t>
            </a:r>
            <a:r>
              <a:rPr lang="en-US" u="sng" dirty="0"/>
              <a:t>before class definition</a:t>
            </a:r>
            <a:r>
              <a:rPr lang="en-US" dirty="0"/>
              <a:t>, and then use just the class name:  (Note that it is most common.)</a:t>
            </a:r>
          </a:p>
          <a:p>
            <a:pPr>
              <a:lnSpc>
                <a:spcPct val="80000"/>
              </a:lnSpc>
              <a:spcBef>
                <a:spcPct val="7500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-110" charset="0"/>
              </a:rPr>
              <a:t>			import</a:t>
            </a:r>
            <a:r>
              <a:rPr lang="en-US" sz="2400" dirty="0">
                <a:latin typeface="Courier New" pitchFamily="-110" charset="0"/>
              </a:rPr>
              <a:t> </a:t>
            </a:r>
            <a:r>
              <a:rPr lang="en-US" sz="2400" dirty="0" err="1">
                <a:latin typeface="Courier New" pitchFamily="-110" charset="0"/>
              </a:rPr>
              <a:t>java.util.Scanner</a:t>
            </a:r>
            <a:r>
              <a:rPr lang="en-US" sz="2400" dirty="0">
                <a:latin typeface="Courier New" pitchFamily="-110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75000"/>
              </a:spcBef>
              <a:buNone/>
            </a:pPr>
            <a:r>
              <a:rPr lang="en-US" sz="2400" dirty="0">
                <a:latin typeface="Courier New" pitchFamily="-110" charset="0"/>
              </a:rPr>
              <a:t>			public class ...</a:t>
            </a:r>
          </a:p>
          <a:p>
            <a:pPr>
              <a:lnSpc>
                <a:spcPct val="80000"/>
              </a:lnSpc>
              <a:spcBef>
                <a:spcPct val="75000"/>
              </a:spcBef>
              <a:buNone/>
            </a:pPr>
            <a:r>
              <a:rPr lang="en-US" sz="2400" dirty="0">
                <a:latin typeface="Courier New" pitchFamily="-110" charset="0"/>
              </a:rPr>
              <a:t>			{</a:t>
            </a:r>
          </a:p>
          <a:p>
            <a:pPr>
              <a:lnSpc>
                <a:spcPct val="80000"/>
              </a:lnSpc>
              <a:spcBef>
                <a:spcPct val="75000"/>
              </a:spcBef>
              <a:buNone/>
            </a:pPr>
            <a:r>
              <a:rPr lang="en-US" sz="2400" dirty="0">
                <a:latin typeface="Courier New" pitchFamily="-110" charset="0"/>
              </a:rPr>
              <a:t>				...</a:t>
            </a:r>
          </a:p>
          <a:p>
            <a:pPr>
              <a:lnSpc>
                <a:spcPct val="80000"/>
              </a:lnSpc>
              <a:spcBef>
                <a:spcPct val="75000"/>
              </a:spcBef>
              <a:buNone/>
            </a:pPr>
            <a:r>
              <a:rPr lang="en-US" sz="2400" dirty="0">
                <a:latin typeface="Courier New" pitchFamily="-110" charset="0"/>
              </a:rPr>
              <a:t>					Scanner scan = new Scanner(System.in);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To import all classes in a particular package, you can use the </a:t>
            </a:r>
            <a:r>
              <a:rPr lang="en-US" b="1" dirty="0">
                <a:solidFill>
                  <a:srgbClr val="0000FF"/>
                </a:solidFill>
                <a:latin typeface="Courier New" pitchFamily="-110" charset="0"/>
              </a:rPr>
              <a:t>*</a:t>
            </a:r>
            <a:r>
              <a:rPr lang="en-US" dirty="0"/>
              <a:t> wildcard character:</a:t>
            </a:r>
          </a:p>
          <a:p>
            <a:pPr>
              <a:lnSpc>
                <a:spcPct val="80000"/>
              </a:lnSpc>
              <a:spcBef>
                <a:spcPct val="75000"/>
              </a:spcBef>
              <a:buNone/>
            </a:pPr>
            <a:r>
              <a:rPr lang="en-US" sz="2400" dirty="0">
                <a:latin typeface="Courier New" pitchFamily="-110" charset="0"/>
              </a:rPr>
              <a:t>			import </a:t>
            </a:r>
            <a:r>
              <a:rPr lang="en-US" sz="2400" dirty="0" err="1">
                <a:latin typeface="Courier New" pitchFamily="-110" charset="0"/>
              </a:rPr>
              <a:t>java.util</a:t>
            </a:r>
            <a:r>
              <a:rPr lang="en-US" sz="2400" dirty="0">
                <a:latin typeface="Courier New" pitchFamily="-110" charset="0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urier New" pitchFamily="-110" charset="0"/>
              </a:rPr>
              <a:t>*</a:t>
            </a:r>
            <a:r>
              <a:rPr lang="en-US" sz="2400" dirty="0">
                <a:latin typeface="Courier New" pitchFamily="-110" charset="0"/>
              </a:rPr>
              <a:t>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Syntax import declarat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45" y="1909762"/>
            <a:ext cx="6480923" cy="25352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3127" y="1963163"/>
            <a:ext cx="4828557" cy="2441466"/>
          </a:xfrm>
        </p:spPr>
        <p:txBody>
          <a:bodyPr>
            <a:normAutofit/>
          </a:bodyPr>
          <a:lstStyle/>
          <a:p>
            <a:pPr algn="l"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Chapter 3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Using Classes and Objects</a:t>
            </a:r>
          </a:p>
        </p:txBody>
      </p:sp>
      <p:pic>
        <p:nvPicPr>
          <p:cNvPr id="6" name="Picture 5" descr="JF cover - 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2" y="1434754"/>
            <a:ext cx="3048000" cy="37306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java.lang</a:t>
            </a:r>
            <a:r>
              <a:rPr lang="en-US" dirty="0"/>
              <a:t>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All classes of the </a:t>
            </a:r>
            <a:r>
              <a:rPr lang="en-US" sz="2800" dirty="0" err="1">
                <a:latin typeface="Courier New" pitchFamily="-110" charset="0"/>
              </a:rPr>
              <a:t>java.lang</a:t>
            </a:r>
            <a:r>
              <a:rPr lang="en-US" dirty="0"/>
              <a:t> package are imported </a:t>
            </a:r>
            <a:r>
              <a:rPr lang="en-US" u="sng" dirty="0"/>
              <a:t>automatically</a:t>
            </a:r>
            <a:r>
              <a:rPr lang="en-US" dirty="0"/>
              <a:t> into all programs.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It's as if all programs contain the following line.</a:t>
            </a:r>
          </a:p>
          <a:p>
            <a:pPr>
              <a:lnSpc>
                <a:spcPct val="90000"/>
              </a:lnSpc>
              <a:spcBef>
                <a:spcPct val="75000"/>
              </a:spcBef>
              <a:buNone/>
            </a:pPr>
            <a:r>
              <a:rPr lang="en-US" sz="2400" dirty="0">
                <a:latin typeface="Courier New" pitchFamily="-110" charset="0"/>
              </a:rPr>
              <a:t>			import </a:t>
            </a:r>
            <a:r>
              <a:rPr lang="en-US" sz="2400" dirty="0" err="1">
                <a:latin typeface="Courier New" pitchFamily="-110" charset="0"/>
              </a:rPr>
              <a:t>java.lang</a:t>
            </a:r>
            <a:r>
              <a:rPr lang="en-US" sz="2400" dirty="0">
                <a:latin typeface="Courier New" pitchFamily="-110" charset="0"/>
              </a:rPr>
              <a:t>.*;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That's why we didn't have to import the </a:t>
            </a:r>
            <a:r>
              <a:rPr lang="en-US" sz="2800" dirty="0">
                <a:latin typeface="Courier New" pitchFamily="-110" charset="0"/>
              </a:rPr>
              <a:t>System</a:t>
            </a:r>
            <a:r>
              <a:rPr lang="en-US" dirty="0"/>
              <a:t> or </a:t>
            </a:r>
            <a:r>
              <a:rPr lang="en-US" sz="2800" dirty="0">
                <a:latin typeface="Courier New" pitchFamily="-110" charset="0"/>
              </a:rPr>
              <a:t>String</a:t>
            </a:r>
            <a:r>
              <a:rPr lang="en-US" dirty="0"/>
              <a:t> classes explicitly in earlier programs.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The </a:t>
            </a:r>
            <a:r>
              <a:rPr lang="en-US" sz="2800" dirty="0">
                <a:latin typeface="Courier New" pitchFamily="-110" charset="0"/>
              </a:rPr>
              <a:t>Scanner</a:t>
            </a:r>
            <a:r>
              <a:rPr lang="en-US" dirty="0"/>
              <a:t> class, on the other hand, is part of the </a:t>
            </a:r>
            <a:r>
              <a:rPr lang="en-US" sz="2800" dirty="0" err="1">
                <a:latin typeface="Courier New" pitchFamily="-110" charset="0"/>
              </a:rPr>
              <a:t>java.util</a:t>
            </a:r>
            <a:r>
              <a:rPr lang="en-US" dirty="0"/>
              <a:t> package, and therefore must be imported.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How to create an object of a class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dirty="0">
                <a:latin typeface="Consolas" panose="020B0609020204030204" pitchFamily="49" charset="0"/>
              </a:rPr>
              <a:t>new </a:t>
            </a:r>
            <a:r>
              <a:rPr lang="en-US" i="1" dirty="0" err="1">
                <a:latin typeface="Consolas" panose="020B0609020204030204" pitchFamily="49" charset="0"/>
              </a:rPr>
              <a:t>ClassName</a:t>
            </a:r>
            <a:r>
              <a:rPr lang="en-US" dirty="0">
                <a:latin typeface="Consolas" panose="020B0609020204030204" pitchFamily="49" charset="0"/>
              </a:rPr>
              <a:t>(...)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String methods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dirty="0">
                <a:latin typeface="Consolas" panose="020B0609020204030204" pitchFamily="49" charset="0"/>
              </a:rPr>
              <a:t>length(), </a:t>
            </a:r>
            <a:r>
              <a:rPr lang="en-US" dirty="0" err="1">
                <a:latin typeface="Consolas" panose="020B0609020204030204" pitchFamily="49" charset="0"/>
              </a:rPr>
              <a:t>charAt</a:t>
            </a:r>
            <a:r>
              <a:rPr lang="en-US" dirty="0">
                <a:latin typeface="Consolas" panose="020B0609020204030204" pitchFamily="49" charset="0"/>
              </a:rPr>
              <a:t>(), substring(), equal(), ...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Packages 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dirty="0">
                <a:latin typeface="Consolas" panose="020B0609020204030204" pitchFamily="49" charset="0"/>
              </a:rPr>
              <a:t>import java.util.*</a:t>
            </a:r>
            <a:r>
              <a:rPr lang="en-US" dirty="0"/>
              <a:t> for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Random</a:t>
            </a:r>
            <a:r>
              <a:rPr lang="en-US" dirty="0"/>
              <a:t>, …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8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Creating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String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Packages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Random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Math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Formatting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Enumerated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Wrapper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1 - </a:t>
            </a:r>
            <a:fld id="{90994C07-E970-A243-9601-A1D642E986E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The </a:t>
            </a:r>
            <a:r>
              <a:rPr lang="en-US" b="1" dirty="0">
                <a:solidFill>
                  <a:srgbClr val="00B050"/>
                </a:solidFill>
              </a:rPr>
              <a:t>Random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75000"/>
              </a:spcBef>
            </a:pPr>
            <a:r>
              <a:rPr lang="en-US" dirty="0"/>
              <a:t>The </a:t>
            </a:r>
            <a:r>
              <a:rPr lang="en-US" sz="2800" b="1" dirty="0">
                <a:solidFill>
                  <a:srgbClr val="0000FF"/>
                </a:solidFill>
                <a:latin typeface="Courier New" pitchFamily="-110" charset="0"/>
              </a:rPr>
              <a:t>Random</a:t>
            </a:r>
            <a:r>
              <a:rPr lang="en-US" dirty="0"/>
              <a:t> class is a part of the </a:t>
            </a:r>
            <a:r>
              <a:rPr lang="en-US" sz="2800" dirty="0" err="1">
                <a:latin typeface="Courier New" pitchFamily="-110" charset="0"/>
              </a:rPr>
              <a:t>java.util</a:t>
            </a:r>
            <a:r>
              <a:rPr lang="en-US" dirty="0"/>
              <a:t> package. (Do we have to import this class?)</a:t>
            </a:r>
          </a:p>
          <a:p>
            <a:pPr>
              <a:spcBef>
                <a:spcPct val="75000"/>
              </a:spcBef>
            </a:pPr>
            <a:r>
              <a:rPr lang="en-US" dirty="0"/>
              <a:t>It provides methods that generate </a:t>
            </a:r>
            <a:r>
              <a:rPr lang="en-US" i="1" dirty="0">
                <a:solidFill>
                  <a:srgbClr val="0000FF"/>
                </a:solidFill>
              </a:rPr>
              <a:t>pseudo random numbers</a:t>
            </a:r>
            <a:r>
              <a:rPr lang="en-US" dirty="0"/>
              <a:t>.</a:t>
            </a:r>
            <a:endParaRPr lang="en-US" i="1" dirty="0"/>
          </a:p>
          <a:p>
            <a:pPr>
              <a:spcBef>
                <a:spcPct val="75000"/>
              </a:spcBef>
            </a:pPr>
            <a:r>
              <a:rPr lang="en-US" dirty="0"/>
              <a:t>A </a:t>
            </a:r>
            <a:r>
              <a:rPr lang="en-US" sz="2800" b="1" dirty="0">
                <a:solidFill>
                  <a:srgbClr val="0000FF"/>
                </a:solidFill>
                <a:latin typeface="Courier New" pitchFamily="-110" charset="0"/>
              </a:rPr>
              <a:t>Random</a:t>
            </a:r>
            <a:r>
              <a:rPr lang="en-US" dirty="0"/>
              <a:t> object performs complicated calculations based on a </a:t>
            </a:r>
            <a:r>
              <a:rPr lang="en-US" i="1" dirty="0"/>
              <a:t>seed value</a:t>
            </a:r>
            <a:r>
              <a:rPr lang="en-US" dirty="0"/>
              <a:t> to produce a stream of seemingly random values.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methods of the </a:t>
            </a:r>
            <a:r>
              <a:rPr lang="en-US" dirty="0">
                <a:latin typeface="Courier New"/>
                <a:cs typeface="Courier New"/>
              </a:rPr>
              <a:t>Random</a:t>
            </a:r>
            <a:r>
              <a:rPr lang="en-US" dirty="0"/>
              <a:t> class: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 descr="Fig3.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70" y="1822610"/>
            <a:ext cx="5287483" cy="2208212"/>
          </a:xfrm>
          <a:prstGeom prst="rect">
            <a:avLst/>
          </a:prstGeom>
        </p:spPr>
      </p:pic>
      <p:pic>
        <p:nvPicPr>
          <p:cNvPr id="8" name="Picture 7" descr="Syntax generating random number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169" y="4635654"/>
            <a:ext cx="5287483" cy="208582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859079" y="3805053"/>
            <a:ext cx="5103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17170" y="4328868"/>
            <a:ext cx="6126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declare ‘generator’ below and create a Random object?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21842" y="2731326"/>
            <a:ext cx="1014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2344" y="5987018"/>
            <a:ext cx="3001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What numbers will be generated?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7516" y="6324581"/>
            <a:ext cx="902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[0, 20)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0052" y="5275955"/>
            <a:ext cx="902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[10, 30)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9916" y="3545960"/>
            <a:ext cx="902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[0, </a:t>
            </a:r>
            <a:r>
              <a:rPr lang="en-US" sz="1200" dirty="0" err="1"/>
              <a:t>num</a:t>
            </a:r>
            <a:r>
              <a:rPr lang="en-US" sz="120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5882" y="2493826"/>
            <a:ext cx="902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[0, 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2163AD-31DD-FD4D-0AB1-65B3B7E23A75}"/>
              </a:ext>
            </a:extLst>
          </p:cNvPr>
          <p:cNvSpPr txBox="1"/>
          <p:nvPr/>
        </p:nvSpPr>
        <p:spPr>
          <a:xfrm>
            <a:off x="2949380" y="4990851"/>
            <a:ext cx="33650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Random generator = new Random();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??? </a:t>
            </a:r>
            <a:r>
              <a:rPr lang="en-US" sz="1200" dirty="0" err="1">
                <a:latin typeface="Courier New"/>
                <a:cs typeface="Courier New"/>
              </a:rPr>
              <a:t>java.util.</a:t>
            </a:r>
            <a:r>
              <a:rPr lang="en-US" sz="1200" b="1" dirty="0" err="1">
                <a:solidFill>
                  <a:srgbClr val="00B0F0"/>
                </a:solidFill>
                <a:latin typeface="Courier New"/>
                <a:cs typeface="Courier New"/>
              </a:rPr>
              <a:t>Random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public class </a:t>
            </a:r>
            <a:r>
              <a:rPr lang="en-US" sz="1200" dirty="0" err="1">
                <a:latin typeface="Courier New"/>
                <a:cs typeface="Courier New"/>
              </a:rPr>
              <a:t>RandomNumbers</a:t>
            </a:r>
            <a:endParaRPr lang="en-US" sz="12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public static void main(String[] </a:t>
            </a:r>
            <a:r>
              <a:rPr lang="en-US" sz="1200" dirty="0" err="1">
                <a:latin typeface="Courier New"/>
                <a:cs typeface="Courier New"/>
              </a:rPr>
              <a:t>args</a:t>
            </a:r>
            <a:r>
              <a:rPr lang="en-US" sz="1200" dirty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Random generator = new ???();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int</a:t>
            </a:r>
            <a:r>
              <a:rPr lang="en-US" sz="1200" dirty="0">
                <a:latin typeface="Courier New"/>
                <a:cs typeface="Courier New"/>
              </a:rPr>
              <a:t> num1;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double num2;</a:t>
            </a:r>
          </a:p>
          <a:p>
            <a:pPr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num1 = generator.???;  // random integer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System.out.println("A</a:t>
            </a:r>
            <a:r>
              <a:rPr lang="en-US" sz="1200" dirty="0">
                <a:latin typeface="Courier New"/>
                <a:cs typeface="Courier New"/>
              </a:rPr>
              <a:t> random integer: " + num1);</a:t>
            </a:r>
          </a:p>
          <a:p>
            <a:pPr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num1 = generator.nextInt(10);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System.out.println("From</a:t>
            </a:r>
            <a:r>
              <a:rPr lang="en-US" sz="1200" dirty="0">
                <a:latin typeface="Courier New"/>
                <a:cs typeface="Courier New"/>
              </a:rPr>
              <a:t> 0 to 9: " + num1);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		 num1 = </a:t>
            </a:r>
            <a:r>
              <a:rPr lang="en-US" sz="1200" dirty="0" err="1">
                <a:latin typeface="Courier New"/>
                <a:cs typeface="Courier New"/>
              </a:rPr>
              <a:t>generator.nextInt</a:t>
            </a:r>
            <a:r>
              <a:rPr lang="en-US" sz="1200" dirty="0">
                <a:latin typeface="Courier New"/>
                <a:cs typeface="Courier New"/>
              </a:rPr>
              <a:t>(10) + 1;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System.out.println</a:t>
            </a:r>
            <a:r>
              <a:rPr lang="en-US" sz="1200" dirty="0">
                <a:latin typeface="Courier New"/>
                <a:cs typeface="Courier New"/>
              </a:rPr>
              <a:t>("From 1 to 10: " + num1);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num1 = </a:t>
            </a:r>
            <a:r>
              <a:rPr lang="en-US" sz="1200" dirty="0" err="1">
                <a:latin typeface="Courier New"/>
                <a:cs typeface="Courier New"/>
              </a:rPr>
              <a:t>generator.nextInt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b="1" dirty="0">
                <a:solidFill>
                  <a:srgbClr val="FF0000"/>
                </a:solidFill>
                <a:latin typeface="Courier New"/>
                <a:cs typeface="Courier New"/>
              </a:rPr>
              <a:t>???</a:t>
            </a:r>
            <a:r>
              <a:rPr lang="en-US" sz="1200" dirty="0">
                <a:latin typeface="Courier New"/>
                <a:cs typeface="Courier New"/>
              </a:rPr>
              <a:t>) + </a:t>
            </a:r>
            <a:r>
              <a:rPr lang="en-US" sz="1200" b="1" dirty="0">
                <a:solidFill>
                  <a:srgbClr val="FF0000"/>
                </a:solidFill>
                <a:latin typeface="Courier New"/>
                <a:cs typeface="Courier New"/>
              </a:rPr>
              <a:t>???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System.out.println</a:t>
            </a:r>
            <a:r>
              <a:rPr lang="en-US" sz="1200" dirty="0">
                <a:latin typeface="Courier New"/>
                <a:cs typeface="Courier New"/>
              </a:rPr>
              <a:t>("From 20 to 34: " + num1);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num1 = </a:t>
            </a:r>
            <a:r>
              <a:rPr lang="en-US" sz="1200" dirty="0" err="1">
                <a:latin typeface="Courier New"/>
                <a:cs typeface="Courier New"/>
              </a:rPr>
              <a:t>generator.nextInt</a:t>
            </a:r>
            <a:r>
              <a:rPr lang="en-US" sz="1200" dirty="0">
                <a:latin typeface="Courier New"/>
                <a:cs typeface="Courier New"/>
              </a:rPr>
              <a:t>(</a:t>
            </a:r>
            <a:r>
              <a:rPr lang="en-US" sz="1200" b="1" dirty="0">
                <a:solidFill>
                  <a:srgbClr val="FF0000"/>
                </a:solidFill>
                <a:latin typeface="Courier New"/>
                <a:cs typeface="Courier New"/>
              </a:rPr>
              <a:t>???</a:t>
            </a:r>
            <a:r>
              <a:rPr lang="en-US" sz="1200" dirty="0">
                <a:latin typeface="Courier New"/>
                <a:cs typeface="Courier New"/>
              </a:rPr>
              <a:t>) + </a:t>
            </a:r>
            <a:r>
              <a:rPr lang="en-US" sz="1200" b="1" dirty="0">
                <a:solidFill>
                  <a:srgbClr val="FF0000"/>
                </a:solidFill>
                <a:latin typeface="Courier New"/>
                <a:cs typeface="Courier New"/>
              </a:rPr>
              <a:t>???</a:t>
            </a:r>
            <a:r>
              <a:rPr lang="en-US" sz="12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System.out.println</a:t>
            </a:r>
            <a:r>
              <a:rPr lang="en-US" sz="1200" dirty="0">
                <a:latin typeface="Courier New"/>
                <a:cs typeface="Courier New"/>
              </a:rPr>
              <a:t>("From -10 to 9: " + num1);</a:t>
            </a:r>
          </a:p>
          <a:p>
            <a:pPr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num2 = </a:t>
            </a:r>
            <a:r>
              <a:rPr lang="en-US" sz="1200" dirty="0" err="1">
                <a:latin typeface="Courier New"/>
                <a:cs typeface="Courier New"/>
              </a:rPr>
              <a:t>generator.nextFloat</a:t>
            </a:r>
            <a:r>
              <a:rPr lang="en-US" sz="1200" dirty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System.out.println</a:t>
            </a:r>
            <a:r>
              <a:rPr lang="en-US" sz="1200" dirty="0">
                <a:latin typeface="Courier New"/>
                <a:cs typeface="Courier New"/>
              </a:rPr>
              <a:t>("A random float (between 0-1): " + num2);</a:t>
            </a:r>
          </a:p>
          <a:p>
            <a:pPr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num2 = generator.</a:t>
            </a:r>
            <a:r>
              <a:rPr lang="en-US" sz="1200" b="1" dirty="0">
                <a:solidFill>
                  <a:srgbClr val="FF0000"/>
                </a:solidFill>
                <a:latin typeface="Courier New"/>
                <a:cs typeface="Courier New"/>
              </a:rPr>
              <a:t>???</a:t>
            </a:r>
            <a:r>
              <a:rPr lang="en-US" sz="1200" dirty="0">
                <a:latin typeface="Courier New"/>
                <a:cs typeface="Courier New"/>
              </a:rPr>
              <a:t> * </a:t>
            </a:r>
            <a:r>
              <a:rPr lang="en-US" sz="1200" b="1" dirty="0">
                <a:solidFill>
                  <a:srgbClr val="FF0000"/>
                </a:solidFill>
                <a:latin typeface="Courier New"/>
                <a:cs typeface="Courier New"/>
              </a:rPr>
              <a:t>???</a:t>
            </a:r>
            <a:r>
              <a:rPr lang="en-US" sz="1200" dirty="0">
                <a:latin typeface="Courier New"/>
                <a:cs typeface="Courier New"/>
              </a:rPr>
              <a:t>;  </a:t>
            </a:r>
            <a:r>
              <a:rPr lang="en-US" sz="1200" dirty="0">
                <a:solidFill>
                  <a:srgbClr val="3366FF"/>
                </a:solidFill>
                <a:latin typeface="Courier New"/>
                <a:cs typeface="Courier New"/>
              </a:rPr>
              <a:t>// 0.0 to 5.999999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num1 = </a:t>
            </a:r>
            <a:r>
              <a:rPr lang="en-US" sz="1200" b="1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200" b="1" dirty="0" err="1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lang="en-US" sz="1200" b="1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200" dirty="0">
                <a:latin typeface="Courier New"/>
                <a:cs typeface="Courier New"/>
              </a:rPr>
              <a:t>num2 + 1; // Can you understand what </a:t>
            </a:r>
            <a:r>
              <a:rPr lang="en-US" sz="12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200" dirty="0" err="1">
                <a:solidFill>
                  <a:srgbClr val="0000FF"/>
                </a:solidFill>
                <a:latin typeface="Courier New"/>
                <a:cs typeface="Courier New"/>
              </a:rPr>
              <a:t>int</a:t>
            </a:r>
            <a:r>
              <a:rPr lang="en-US" sz="12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200" dirty="0">
                <a:latin typeface="Courier New"/>
                <a:cs typeface="Courier New"/>
              </a:rPr>
              <a:t> means? 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   </a:t>
            </a:r>
            <a:r>
              <a:rPr lang="en-US" sz="1200" dirty="0" err="1">
                <a:latin typeface="Courier New"/>
                <a:cs typeface="Courier New"/>
              </a:rPr>
              <a:t>System.out.println</a:t>
            </a:r>
            <a:r>
              <a:rPr lang="en-US" sz="1200" dirty="0">
                <a:latin typeface="Courier New"/>
                <a:cs typeface="Courier New"/>
              </a:rPr>
              <a:t>("From 1 to 6: " + num1);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200" dirty="0">
                <a:latin typeface="Courier New"/>
                <a:cs typeface="Courier New"/>
              </a:rPr>
              <a:t>}		</a:t>
            </a:r>
          </a:p>
          <a:p>
            <a:pPr>
              <a:buNone/>
            </a:pPr>
            <a:endParaRPr lang="en-US" sz="1200" dirty="0">
              <a:latin typeface="Courier New"/>
              <a:cs typeface="Courier New"/>
            </a:endParaRPr>
          </a:p>
          <a:p>
            <a:pPr>
              <a:buNone/>
            </a:pPr>
            <a:endParaRPr lang="en-US" sz="1200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Explosion 2 3"/>
          <p:cNvSpPr/>
          <p:nvPr/>
        </p:nvSpPr>
        <p:spPr>
          <a:xfrm>
            <a:off x="5449217" y="3179617"/>
            <a:ext cx="3522518" cy="1974273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8873" y="1438548"/>
            <a:ext cx="4357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60000"/>
              </a:spcBef>
            </a:pPr>
            <a:r>
              <a:rPr lang="en-US" sz="3200" dirty="0"/>
              <a:t>[</a:t>
            </a:r>
            <a:r>
              <a:rPr lang="en-US" sz="3200" b="1" dirty="0">
                <a:solidFill>
                  <a:srgbClr val="FF0000"/>
                </a:solidFill>
              </a:rPr>
              <a:t>X</a:t>
            </a:r>
            <a:r>
              <a:rPr lang="en-US" sz="3200" dirty="0"/>
              <a:t>] Let’s try this program.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Integer between a &amp;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How?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4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java.util.Random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ranNum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Random generator = new Random();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scale = b – a + 1;  // including a and 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                     //   b, i.e., [a, b</a:t>
            </a: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ranNum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generator.nextInt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400050" lvl="1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0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E.g., Let’s generate a random integer number in [1, 6</a:t>
            </a:r>
            <a:r>
              <a:rPr lang="en-US" b="1" dirty="0">
                <a:solidFill>
                  <a:srgbClr val="0000FF"/>
                </a:solidFill>
              </a:rPr>
              <a:t>]</a:t>
            </a:r>
            <a:r>
              <a:rPr lang="en-US" dirty="0"/>
              <a:t> to simulate ‘casting a die’.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1;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	b = 6;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scale = b – a + 1;  // 1? Because b is included.</a:t>
            </a:r>
          </a:p>
          <a:p>
            <a:pPr marL="400050" lvl="1" indent="0">
              <a:buNone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generator.nextInt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(scale) + a;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[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/>
              <a:t>] Try with RandomInt.java. You can download from the course Moodle page, fix some errors, compile, and run.</a:t>
            </a:r>
          </a:p>
          <a:p>
            <a:endParaRPr lang="en-US" dirty="0"/>
          </a:p>
          <a:p>
            <a:r>
              <a:rPr lang="en-US" dirty="0"/>
              <a:t>How to make a random floating point number in [5.0, 10.0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double scale = 10 – 5.0;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generator.nextFloat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* scale + 5;</a:t>
            </a:r>
          </a:p>
          <a:p>
            <a:pPr marL="857250" lvl="1" indent="-457200"/>
            <a:r>
              <a:rPr lang="en-US" dirty="0"/>
              <a:t>[</a:t>
            </a: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/>
              <a:t>] Try with RandomFloat.java.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Creating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String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Packages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Random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Math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Formatting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Enumerated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Wrapper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1 - </a:t>
            </a:r>
            <a:fld id="{90994C07-E970-A243-9601-A1D642E986E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58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The </a:t>
            </a:r>
            <a:r>
              <a:rPr lang="en-US" b="1" dirty="0">
                <a:solidFill>
                  <a:srgbClr val="00B050"/>
                </a:solidFill>
              </a:rPr>
              <a:t>Math</a:t>
            </a:r>
            <a:r>
              <a:rPr lang="en-US" dirty="0"/>
              <a:t>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The </a:t>
            </a:r>
            <a:r>
              <a:rPr lang="en-US" sz="2800" b="1" dirty="0">
                <a:solidFill>
                  <a:srgbClr val="0000FF"/>
                </a:solidFill>
                <a:latin typeface="Courier New" pitchFamily="-110" charset="0"/>
              </a:rPr>
              <a:t>Math</a:t>
            </a:r>
            <a:r>
              <a:rPr lang="en-US" dirty="0"/>
              <a:t> class is part of the </a:t>
            </a:r>
            <a:r>
              <a:rPr lang="en-US" sz="2800" dirty="0" err="1">
                <a:latin typeface="Courier New" pitchFamily="-110" charset="0"/>
              </a:rPr>
              <a:t>java.lang</a:t>
            </a:r>
            <a:r>
              <a:rPr lang="en-US" dirty="0"/>
              <a:t> package. (Do we have to import this class?)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The </a:t>
            </a:r>
            <a:r>
              <a:rPr lang="en-US" sz="2800" b="1" dirty="0">
                <a:solidFill>
                  <a:srgbClr val="0000FF"/>
                </a:solidFill>
                <a:latin typeface="Courier New" pitchFamily="-110" charset="0"/>
              </a:rPr>
              <a:t>Math</a:t>
            </a:r>
            <a:r>
              <a:rPr lang="en-US" dirty="0"/>
              <a:t> class contains methods that perform various mathematical functions.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These include:</a:t>
            </a:r>
          </a:p>
          <a:p>
            <a:pPr lvl="1">
              <a:lnSpc>
                <a:spcPct val="80000"/>
              </a:lnSpc>
              <a:spcBef>
                <a:spcPct val="75000"/>
              </a:spcBef>
            </a:pPr>
            <a:r>
              <a:rPr lang="en-US" sz="2400" dirty="0"/>
              <a:t>absolute value</a:t>
            </a:r>
          </a:p>
          <a:p>
            <a:pPr lvl="1">
              <a:lnSpc>
                <a:spcPct val="80000"/>
              </a:lnSpc>
              <a:spcBef>
                <a:spcPct val="75000"/>
              </a:spcBef>
            </a:pPr>
            <a:r>
              <a:rPr lang="en-US" sz="2400" dirty="0"/>
              <a:t>square root</a:t>
            </a:r>
          </a:p>
          <a:p>
            <a:pPr lvl="1">
              <a:lnSpc>
                <a:spcPct val="80000"/>
              </a:lnSpc>
              <a:spcBef>
                <a:spcPct val="75000"/>
              </a:spcBef>
            </a:pPr>
            <a:r>
              <a:rPr lang="en-US" sz="2400" dirty="0"/>
              <a:t>exponentiation</a:t>
            </a:r>
          </a:p>
          <a:p>
            <a:pPr lvl="1">
              <a:lnSpc>
                <a:spcPct val="80000"/>
              </a:lnSpc>
              <a:spcBef>
                <a:spcPct val="75000"/>
              </a:spcBef>
            </a:pPr>
            <a:r>
              <a:rPr lang="en-US" sz="2400" dirty="0"/>
              <a:t>trigonometric functions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Discuss the creation of </a:t>
            </a:r>
            <a:r>
              <a:rPr lang="en-US" b="1" dirty="0"/>
              <a:t>object</a:t>
            </a:r>
            <a:r>
              <a:rPr lang="en-US" dirty="0"/>
              <a:t> and the use of </a:t>
            </a:r>
            <a:r>
              <a:rPr lang="en-US" b="1" dirty="0"/>
              <a:t>object</a:t>
            </a:r>
            <a:r>
              <a:rPr lang="en-US" dirty="0"/>
              <a:t> reference variables</a:t>
            </a:r>
          </a:p>
          <a:p>
            <a:r>
              <a:rPr lang="en-US" dirty="0"/>
              <a:t>Explore the services provided by the </a:t>
            </a:r>
            <a:r>
              <a:rPr lang="en-US" b="1" dirty="0">
                <a:solidFill>
                  <a:srgbClr val="0000FF"/>
                </a:solidFill>
              </a:rPr>
              <a:t>String</a:t>
            </a:r>
            <a:r>
              <a:rPr lang="en-US" dirty="0"/>
              <a:t> class</a:t>
            </a:r>
          </a:p>
          <a:p>
            <a:r>
              <a:rPr lang="en-US" dirty="0"/>
              <a:t>Describe how the Java standard class library is organized into packages</a:t>
            </a:r>
          </a:p>
          <a:p>
            <a:r>
              <a:rPr lang="en-US" dirty="0"/>
              <a:t>Explore the services provided by the </a:t>
            </a:r>
            <a:r>
              <a:rPr lang="en-US" b="1" dirty="0">
                <a:solidFill>
                  <a:srgbClr val="0000FF"/>
                </a:solidFill>
              </a:rPr>
              <a:t>Random</a:t>
            </a:r>
            <a:r>
              <a:rPr lang="en-US" dirty="0"/>
              <a:t> and </a:t>
            </a:r>
            <a:r>
              <a:rPr lang="en-US" b="1" dirty="0">
                <a:solidFill>
                  <a:srgbClr val="0000FF"/>
                </a:solidFill>
              </a:rPr>
              <a:t>Math</a:t>
            </a:r>
            <a:r>
              <a:rPr lang="en-US" dirty="0"/>
              <a:t> classes</a:t>
            </a:r>
          </a:p>
          <a:p>
            <a:r>
              <a:rPr lang="en-US" dirty="0"/>
              <a:t>Discuss ways to format output using the </a:t>
            </a:r>
            <a:r>
              <a:rPr lang="en-US" b="1" dirty="0" err="1"/>
              <a:t>NumberFormat</a:t>
            </a:r>
            <a:r>
              <a:rPr lang="en-US" dirty="0"/>
              <a:t> and </a:t>
            </a:r>
            <a:r>
              <a:rPr lang="en-US" b="1" dirty="0" err="1"/>
              <a:t>DecimalFormat</a:t>
            </a:r>
            <a:r>
              <a:rPr lang="en-US" dirty="0"/>
              <a:t> classes</a:t>
            </a:r>
          </a:p>
          <a:p>
            <a:r>
              <a:rPr lang="en-US" dirty="0"/>
              <a:t>Introduce </a:t>
            </a:r>
            <a:r>
              <a:rPr lang="en-US" b="1" dirty="0"/>
              <a:t>enumerated types</a:t>
            </a:r>
          </a:p>
          <a:p>
            <a:r>
              <a:rPr lang="en-US" dirty="0"/>
              <a:t>Discuss </a:t>
            </a:r>
            <a:r>
              <a:rPr lang="en-US" b="1" dirty="0"/>
              <a:t>wrapper classes </a:t>
            </a:r>
            <a:r>
              <a:rPr lang="en-US" dirty="0"/>
              <a:t>and the concept of </a:t>
            </a:r>
            <a:r>
              <a:rPr lang="en-US" dirty="0" err="1"/>
              <a:t>autoboxing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1 - </a:t>
            </a:r>
            <a:fld id="{90994C07-E970-A243-9601-A1D642E986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68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The methods of the </a:t>
            </a:r>
            <a:r>
              <a:rPr lang="en-US" sz="2800" dirty="0">
                <a:latin typeface="Courier New" pitchFamily="-110" charset="0"/>
              </a:rPr>
              <a:t>Math</a:t>
            </a:r>
            <a:r>
              <a:rPr lang="en-US" dirty="0"/>
              <a:t> class are </a:t>
            </a:r>
            <a:r>
              <a:rPr lang="en-US" b="1" i="1" u="sng" dirty="0"/>
              <a:t>static methods</a:t>
            </a:r>
            <a:r>
              <a:rPr lang="en-US" dirty="0"/>
              <a:t> (also called </a:t>
            </a:r>
            <a:r>
              <a:rPr lang="en-US" i="1" dirty="0"/>
              <a:t>class methods</a:t>
            </a:r>
            <a:r>
              <a:rPr lang="en-US" dirty="0"/>
              <a:t>).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Static methods can be invoked through the class name – </a:t>
            </a:r>
            <a:r>
              <a:rPr lang="en-US" b="1" u="sng" dirty="0">
                <a:solidFill>
                  <a:srgbClr val="0000FF"/>
                </a:solidFill>
              </a:rPr>
              <a:t>NO</a:t>
            </a:r>
            <a:r>
              <a:rPr lang="en-US" dirty="0">
                <a:solidFill>
                  <a:srgbClr val="0000FF"/>
                </a:solidFill>
              </a:rPr>
              <a:t> object of the </a:t>
            </a:r>
            <a:r>
              <a:rPr lang="en-US" dirty="0">
                <a:solidFill>
                  <a:srgbClr val="0000FF"/>
                </a:solidFill>
                <a:latin typeface="Courier New" pitchFamily="-110" charset="0"/>
              </a:rPr>
              <a:t>Math</a:t>
            </a:r>
            <a:r>
              <a:rPr lang="en-US" dirty="0">
                <a:solidFill>
                  <a:srgbClr val="0000FF"/>
                </a:solidFill>
              </a:rPr>
              <a:t> class is needed.</a:t>
            </a:r>
          </a:p>
          <a:p>
            <a:pPr algn="ctr">
              <a:lnSpc>
                <a:spcPct val="90000"/>
              </a:lnSpc>
              <a:spcBef>
                <a:spcPct val="75000"/>
              </a:spcBef>
              <a:spcAft>
                <a:spcPts val="1800"/>
              </a:spcAft>
              <a:buNone/>
            </a:pPr>
            <a:r>
              <a:rPr lang="en-US" sz="2400" dirty="0">
                <a:latin typeface="Courier New" pitchFamily="-110" charset="0"/>
              </a:rPr>
              <a:t>value = Math.cos(90) + </a:t>
            </a:r>
            <a:r>
              <a:rPr lang="en-US" sz="2400" dirty="0" err="1">
                <a:latin typeface="Courier New" pitchFamily="-110" charset="0"/>
              </a:rPr>
              <a:t>Math.sqrt(delta</a:t>
            </a:r>
            <a:r>
              <a:rPr lang="en-US" sz="2400" dirty="0">
                <a:latin typeface="Courier New" pitchFamily="-110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dirty="0"/>
              <a:t>We'll discuss static methods in more detail later.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3304945" cy="51025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methods of the </a:t>
            </a:r>
            <a:r>
              <a:rPr lang="en-US" dirty="0">
                <a:latin typeface="Courier New"/>
                <a:cs typeface="Courier New"/>
              </a:rPr>
              <a:t>Math</a:t>
            </a:r>
            <a:r>
              <a:rPr lang="en-US" dirty="0"/>
              <a:t> class:</a:t>
            </a:r>
          </a:p>
          <a:p>
            <a:pPr lvl="1"/>
            <a:r>
              <a:rPr lang="en-US" dirty="0"/>
              <a:t>abs()</a:t>
            </a:r>
          </a:p>
          <a:p>
            <a:pPr lvl="1"/>
            <a:r>
              <a:rPr lang="en-US" dirty="0"/>
              <a:t>ceil()</a:t>
            </a:r>
          </a:p>
          <a:p>
            <a:pPr lvl="1"/>
            <a:r>
              <a:rPr lang="en-US" dirty="0"/>
              <a:t>floor()</a:t>
            </a:r>
          </a:p>
          <a:p>
            <a:pPr lvl="1"/>
            <a:r>
              <a:rPr lang="en-US" dirty="0"/>
              <a:t>pow()</a:t>
            </a:r>
          </a:p>
          <a:p>
            <a:pPr lvl="1"/>
            <a:r>
              <a:rPr lang="en-US" dirty="0" err="1"/>
              <a:t>sqrt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...</a:t>
            </a:r>
          </a:p>
          <a:p>
            <a:r>
              <a:rPr lang="en-US" dirty="0"/>
              <a:t>Constants:</a:t>
            </a:r>
          </a:p>
          <a:p>
            <a:pPr lvl="1"/>
            <a:r>
              <a:rPr lang="en-US" dirty="0"/>
              <a:t>PI</a:t>
            </a:r>
          </a:p>
          <a:p>
            <a:pPr lvl="1"/>
            <a:r>
              <a:rPr lang="en-US" dirty="0"/>
              <a:t>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3 - </a:t>
            </a:r>
            <a:fld id="{90994C07-E970-A243-9601-A1D642E986E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 descr="Fig3.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867" y="425449"/>
            <a:ext cx="4751917" cy="57561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9867" y="6218154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PI ...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convert degrees to radians?</a:t>
            </a:r>
          </a:p>
          <a:p>
            <a:pPr lvl="1"/>
            <a:r>
              <a:rPr lang="en-US" dirty="0"/>
              <a:t>degrees / 360 *  (2 * </a:t>
            </a:r>
            <a:r>
              <a:rPr lang="en-US" dirty="0" err="1"/>
              <a:t>Math.PI</a:t>
            </a:r>
            <a:r>
              <a:rPr lang="en-US" dirty="0"/>
              <a:t>) </a:t>
            </a:r>
          </a:p>
          <a:p>
            <a:r>
              <a:rPr lang="en-US" dirty="0"/>
              <a:t>How to convert radians to degrees?</a:t>
            </a:r>
          </a:p>
          <a:p>
            <a:pPr lvl="1"/>
            <a:r>
              <a:rPr lang="en-US" dirty="0"/>
              <a:t>???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3 - </a:t>
            </a:r>
            <a:fld id="{90994C07-E970-A243-9601-A1D642E986E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95" y="1748251"/>
            <a:ext cx="2152650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045" y="1748251"/>
            <a:ext cx="7429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</a:t>
            </a:r>
            <a:r>
              <a:rPr lang="en-US" dirty="0" err="1"/>
              <a:t>Math.sin</a:t>
            </a:r>
            <a:r>
              <a:rPr lang="en-US" dirty="0"/>
              <a:t>(angle)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SinTest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public static void main(String[]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double degree = 90.0;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double radian = ???;  // degree -&gt; radian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("sin(90)=" + ???.sin(radian));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64967" y="5530489"/>
            <a:ext cx="6734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60000"/>
              </a:spcBef>
            </a:pPr>
            <a:r>
              <a:rPr lang="en-US" sz="3200" dirty="0"/>
              <a:t>[</a:t>
            </a:r>
            <a:r>
              <a:rPr lang="en-US" sz="3200" b="1" dirty="0">
                <a:solidFill>
                  <a:srgbClr val="0000FF"/>
                </a:solidFill>
              </a:rPr>
              <a:t>X</a:t>
            </a:r>
            <a:r>
              <a:rPr lang="en-US" sz="3200" dirty="0"/>
              <a:t>] Let’s try this program.</a:t>
            </a:r>
          </a:p>
        </p:txBody>
      </p:sp>
    </p:spTree>
    <p:extLst>
      <p:ext uri="{BB962C8B-B14F-4D97-AF65-F5344CB8AC3E}">
        <p14:creationId xmlns:p14="http://schemas.microsoft.com/office/powerpoint/2010/main" val="3072230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Equation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2050" name="Picture 2" descr="ax^2+bx+c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05" y="2629052"/>
            <a:ext cx="4314158" cy="6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c/c4/Quadratic_formula.svg/220px-Quadratic_formul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72" y="4120925"/>
            <a:ext cx="4976727" cy="15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17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import </a:t>
            </a:r>
            <a:r>
              <a:rPr lang="en-US" sz="1400" dirty="0" err="1">
                <a:latin typeface="Courier New"/>
                <a:cs typeface="Courier New"/>
              </a:rPr>
              <a:t>java.util.Scanner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public class Quadratic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public static void main(String[] </a:t>
            </a:r>
            <a:r>
              <a:rPr lang="en-US" sz="1400" dirty="0" err="1">
                <a:latin typeface="Courier New"/>
                <a:cs typeface="Courier New"/>
              </a:rPr>
              <a:t>args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a, b, c;  </a:t>
            </a: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// In Math, ax^2 + </a:t>
            </a:r>
            <a:r>
              <a:rPr lang="en-US" sz="1400" dirty="0" err="1">
                <a:solidFill>
                  <a:srgbClr val="3366FF"/>
                </a:solidFill>
                <a:latin typeface="Courier New"/>
                <a:cs typeface="Courier New"/>
              </a:rPr>
              <a:t>bx</a:t>
            </a: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 + c = 0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double </a:t>
            </a:r>
            <a:r>
              <a:rPr lang="en-US" sz="1400" dirty="0" err="1">
                <a:latin typeface="Courier New"/>
                <a:cs typeface="Courier New"/>
              </a:rPr>
              <a:t>discriminant</a:t>
            </a:r>
            <a:r>
              <a:rPr lang="en-US" sz="1400" dirty="0">
                <a:latin typeface="Courier New"/>
                <a:cs typeface="Courier New"/>
              </a:rPr>
              <a:t>, root1, root2;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Scanner scan = new Scanner(System.in);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System.out.print("Enter</a:t>
            </a:r>
            <a:r>
              <a:rPr lang="en-US" sz="1400" dirty="0">
                <a:latin typeface="Courier New"/>
                <a:cs typeface="Courier New"/>
              </a:rPr>
              <a:t> the coefficient of </a:t>
            </a:r>
            <a:r>
              <a:rPr lang="en-US" sz="1400" dirty="0" err="1">
                <a:latin typeface="Courier New"/>
                <a:cs typeface="Courier New"/>
              </a:rPr>
              <a:t>x</a:t>
            </a:r>
            <a:r>
              <a:rPr lang="en-US" sz="1400" dirty="0">
                <a:latin typeface="Courier New"/>
                <a:cs typeface="Courier New"/>
              </a:rPr>
              <a:t> squared: ");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a = </a:t>
            </a:r>
            <a:r>
              <a:rPr lang="en-US" sz="1400" dirty="0" err="1">
                <a:latin typeface="Courier New"/>
                <a:cs typeface="Courier New"/>
              </a:rPr>
              <a:t>scan.nextInt</a:t>
            </a:r>
            <a:r>
              <a:rPr lang="en-US" sz="1400" dirty="0">
                <a:latin typeface="Courier New"/>
                <a:cs typeface="Courier New"/>
              </a:rPr>
              <a:t>();		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</a:t>
            </a:r>
            <a:r>
              <a:rPr lang="en-US" sz="1400" dirty="0">
                <a:latin typeface="Courier New"/>
                <a:cs typeface="Courier New"/>
              </a:rPr>
              <a:t>("Enter the coefficient of x: ");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b = </a:t>
            </a:r>
            <a:r>
              <a:rPr lang="en-US" sz="1400" dirty="0" err="1">
                <a:latin typeface="Courier New"/>
                <a:cs typeface="Courier New"/>
              </a:rPr>
              <a:t>scan.nextInt</a:t>
            </a:r>
            <a:r>
              <a:rPr lang="en-US" sz="1400" dirty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</a:t>
            </a:r>
            <a:r>
              <a:rPr lang="en-US" sz="1400" dirty="0">
                <a:latin typeface="Courier New"/>
                <a:cs typeface="Courier New"/>
              </a:rPr>
              <a:t>("Enter the constant: ");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c = </a:t>
            </a:r>
            <a:r>
              <a:rPr lang="en-US" sz="1400" dirty="0" err="1">
                <a:latin typeface="Courier New"/>
                <a:cs typeface="Courier New"/>
              </a:rPr>
              <a:t>scan.nextInt</a:t>
            </a:r>
            <a:r>
              <a:rPr lang="en-US" sz="1400" dirty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discriminant = Math.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???</a:t>
            </a:r>
            <a:r>
              <a:rPr lang="en-US" sz="1400" dirty="0">
                <a:latin typeface="Courier New"/>
                <a:cs typeface="Courier New"/>
              </a:rPr>
              <a:t>(b, 2) - (4 * a * c);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root1 = ((-1 * b) + Math.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???</a:t>
            </a:r>
            <a:r>
              <a:rPr lang="en-US" sz="1400" dirty="0">
                <a:latin typeface="Courier New"/>
                <a:cs typeface="Courier New"/>
              </a:rPr>
              <a:t>(discriminant)) / (2 * a);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root2 = (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-b</a:t>
            </a:r>
            <a:r>
              <a:rPr lang="en-US" sz="1400" dirty="0">
                <a:latin typeface="Courier New"/>
                <a:cs typeface="Courier New"/>
              </a:rPr>
              <a:t> - Math.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???</a:t>
            </a:r>
            <a:r>
              <a:rPr lang="en-US" sz="1400" dirty="0">
                <a:latin typeface="Courier New"/>
                <a:cs typeface="Courier New"/>
              </a:rPr>
              <a:t>(Math.</a:t>
            </a:r>
            <a:r>
              <a:rPr lang="en-US" sz="1400" b="1" dirty="0">
                <a:solidFill>
                  <a:srgbClr val="0000FF"/>
                </a:solidFill>
                <a:latin typeface="Courier New"/>
                <a:cs typeface="Courier New"/>
              </a:rPr>
              <a:t>???</a:t>
            </a:r>
            <a:r>
              <a:rPr lang="en-US" sz="1400" dirty="0">
                <a:latin typeface="Courier New"/>
                <a:cs typeface="Courier New"/>
              </a:rPr>
              <a:t>(b, 2) - (4 * a * c))) / (2 * a);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("Root #1: " + root1);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("Root #2: " + root2);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}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249905" y="5442672"/>
            <a:ext cx="3117820" cy="1278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s://upload.wikimedia.org/wikipedia/commons/thumb/c/c4/Quadratic_formula.svg/220px-Quadratic_formul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39" y="985003"/>
            <a:ext cx="20955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04159" y="81269"/>
            <a:ext cx="4969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60000"/>
              </a:spcBef>
            </a:pPr>
            <a:r>
              <a:rPr lang="en-US" sz="3200" dirty="0"/>
              <a:t>[</a:t>
            </a:r>
            <a:r>
              <a:rPr lang="en-US" sz="3200" b="1" dirty="0">
                <a:solidFill>
                  <a:srgbClr val="0000FF"/>
                </a:solidFill>
              </a:rPr>
              <a:t>X</a:t>
            </a:r>
            <a:r>
              <a:rPr lang="en-US" sz="3200" dirty="0"/>
              <a:t>] Let’s try this program.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83215" y="2363850"/>
            <a:ext cx="133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abs()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ceil()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floor()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pow()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ct val="75000"/>
                  </a:spcBef>
                </a:pPr>
                <a:r>
                  <a:rPr lang="en-US" dirty="0"/>
                  <a:t>Ex. How to compute volume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75000"/>
                  </a:spcBef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Scanner scan = new Scanner(System.in);	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75000"/>
                  </a:spcBef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double r = </a:t>
                </a:r>
                <a:r>
                  <a:rPr lang="en-US" sz="2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scan.nextDouble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();  // radius of a sphere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75000"/>
                  </a:spcBef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double volume;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75000"/>
                  </a:spcBef>
                  <a:buNone/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volume = ???;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75000"/>
                  </a:spcBef>
                  <a:buNone/>
                </a:pP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lvl="1">
                  <a:lnSpc>
                    <a:spcPct val="90000"/>
                  </a:lnSpc>
                  <a:spcBef>
                    <a:spcPct val="75000"/>
                  </a:spcBef>
                </a:pPr>
                <a:r>
                  <a:rPr lang="en-US" sz="2400" dirty="0"/>
                  <a:t>[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X</a:t>
                </a:r>
                <a:r>
                  <a:rPr lang="en-US" sz="2400" dirty="0"/>
                  <a:t>] Try with Volume.java.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75000"/>
                  </a:spcBef>
                  <a:buNone/>
                </a:pP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13" t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91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Ex. Write an application that reads the (x, y) coordinates for two points. Compute the distance between the two points.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[</a:t>
                </a:r>
                <a:r>
                  <a:rPr lang="en-US" b="1" dirty="0">
                    <a:solidFill>
                      <a:srgbClr val="0000FF"/>
                    </a:solidFill>
                  </a:rPr>
                  <a:t>X</a:t>
                </a:r>
                <a:r>
                  <a:rPr lang="en-US" dirty="0"/>
                  <a:t>] Try with Distance.java.</a:t>
                </a:r>
                <a:endParaRPr lang="en-US" sz="3200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13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Random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dirty="0" err="1"/>
              <a:t>nextFloat</a:t>
            </a:r>
            <a:r>
              <a:rPr lang="en-US" dirty="0"/>
              <a:t>(), </a:t>
            </a:r>
            <a:r>
              <a:rPr lang="en-US" dirty="0" err="1"/>
              <a:t>nextInt</a:t>
            </a:r>
            <a:r>
              <a:rPr lang="en-US" dirty="0"/>
              <a:t>()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Math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dirty="0"/>
              <a:t>floor(), ceil(), </a:t>
            </a:r>
            <a:r>
              <a:rPr lang="en-US" dirty="0" err="1"/>
              <a:t>sqrt</a:t>
            </a:r>
            <a:r>
              <a:rPr lang="en-US" dirty="0"/>
              <a:t>(), pow(), abs(), random(), PI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Creating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String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Packages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Random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Math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Formatting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Enumerated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Wrapper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1 - </a:t>
            </a:r>
            <a:fld id="{90994C07-E970-A243-9601-A1D642E986E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8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Creating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String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Packages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Random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Math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Formatting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Enumerated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Wrapper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1 - </a:t>
            </a:r>
            <a:fld id="{90994C07-E970-A243-9601-A1D642E986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77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Formatting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It is often necessary to format values in certain ways so that they can be presented properly.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The Java API contains classes that provide formatting capabilities.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The </a:t>
            </a:r>
            <a:r>
              <a:rPr lang="en-US" sz="2800" b="1" dirty="0" err="1">
                <a:solidFill>
                  <a:srgbClr val="0000FF"/>
                </a:solidFill>
                <a:latin typeface="Courier New" pitchFamily="-110" charset="0"/>
              </a:rPr>
              <a:t>NumberFormat</a:t>
            </a:r>
            <a:r>
              <a:rPr lang="en-US" dirty="0"/>
              <a:t> class allows you to format values as </a:t>
            </a:r>
            <a:r>
              <a:rPr lang="en-US" u="sng" dirty="0"/>
              <a:t>currency</a:t>
            </a:r>
            <a:r>
              <a:rPr lang="en-US" dirty="0"/>
              <a:t> or </a:t>
            </a:r>
            <a:r>
              <a:rPr lang="en-US" u="sng" dirty="0"/>
              <a:t>percentages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The </a:t>
            </a:r>
            <a:r>
              <a:rPr lang="en-US" sz="2800" b="1" dirty="0" err="1">
                <a:solidFill>
                  <a:srgbClr val="0000FF"/>
                </a:solidFill>
                <a:latin typeface="Courier New" pitchFamily="-110" charset="0"/>
              </a:rPr>
              <a:t>DecimalFormat</a:t>
            </a:r>
            <a:r>
              <a:rPr lang="en-US" dirty="0"/>
              <a:t> class allows you to format values based on a pattern.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Both are part of the </a:t>
            </a:r>
            <a:r>
              <a:rPr lang="en-US" sz="2800" dirty="0" err="1">
                <a:latin typeface="Courier New" pitchFamily="-110" charset="0"/>
              </a:rPr>
              <a:t>java.text</a:t>
            </a:r>
            <a:r>
              <a:rPr lang="en-US" dirty="0"/>
              <a:t> package.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US" dirty="0"/>
              <a:t>The </a:t>
            </a:r>
            <a:r>
              <a:rPr lang="en-US" sz="2800" b="1" dirty="0" err="1">
                <a:solidFill>
                  <a:srgbClr val="0000FF"/>
                </a:solidFill>
                <a:latin typeface="Courier New" pitchFamily="-110" charset="0"/>
              </a:rPr>
              <a:t>NumberFormat</a:t>
            </a:r>
            <a:r>
              <a:rPr lang="en-US" dirty="0"/>
              <a:t> class has </a:t>
            </a:r>
            <a:r>
              <a:rPr lang="en-US" dirty="0">
                <a:solidFill>
                  <a:srgbClr val="FF0000"/>
                </a:solidFill>
              </a:rPr>
              <a:t>static methods </a:t>
            </a:r>
            <a:r>
              <a:rPr lang="en-US" dirty="0"/>
              <a:t>that return a formatter object.</a:t>
            </a:r>
          </a:p>
          <a:p>
            <a:pPr>
              <a:spcBef>
                <a:spcPct val="70000"/>
              </a:spcBef>
              <a:buNone/>
            </a:pPr>
            <a:r>
              <a:rPr lang="en-US" sz="2400" dirty="0">
                <a:latin typeface="Courier New" pitchFamily="-110" charset="0"/>
              </a:rPr>
              <a:t>			</a:t>
            </a:r>
            <a:r>
              <a:rPr lang="en-US" sz="2400" b="1" dirty="0" err="1">
                <a:latin typeface="Courier New" pitchFamily="-110" charset="0"/>
              </a:rPr>
              <a:t>getCurrencyInstance</a:t>
            </a:r>
            <a:r>
              <a:rPr lang="en-US" sz="2400" b="1" dirty="0">
                <a:latin typeface="Courier New" pitchFamily="-110" charset="0"/>
              </a:rPr>
              <a:t>(</a:t>
            </a:r>
            <a:r>
              <a:rPr lang="en-US" sz="2400" dirty="0">
                <a:latin typeface="Courier New" pitchFamily="-110" charset="0"/>
              </a:rPr>
              <a:t>)</a:t>
            </a:r>
          </a:p>
          <a:p>
            <a:pPr>
              <a:spcBef>
                <a:spcPct val="70000"/>
              </a:spcBef>
              <a:buNone/>
            </a:pPr>
            <a:r>
              <a:rPr lang="en-US" sz="2400" dirty="0">
                <a:latin typeface="Courier New" pitchFamily="-110" charset="0"/>
              </a:rPr>
              <a:t>			</a:t>
            </a:r>
            <a:r>
              <a:rPr lang="en-US" sz="2400" b="1" dirty="0" err="1">
                <a:latin typeface="Courier New" pitchFamily="-110" charset="0"/>
              </a:rPr>
              <a:t>getPercentInstance</a:t>
            </a:r>
            <a:r>
              <a:rPr lang="en-US" sz="2400" b="1" dirty="0">
                <a:latin typeface="Courier New" pitchFamily="-110" charset="0"/>
              </a:rPr>
              <a:t>()</a:t>
            </a:r>
          </a:p>
          <a:p>
            <a:pPr>
              <a:spcBef>
                <a:spcPct val="70000"/>
              </a:spcBef>
            </a:pPr>
            <a:r>
              <a:rPr lang="en-US" dirty="0"/>
              <a:t>Each formatter object has a method called </a:t>
            </a:r>
            <a:r>
              <a:rPr lang="en-US" b="1" dirty="0">
                <a:latin typeface="Courier New" pitchFamily="-110" charset="0"/>
              </a:rPr>
              <a:t>format()</a:t>
            </a:r>
            <a:r>
              <a:rPr lang="en-US" dirty="0"/>
              <a:t> that returns a string with the specified information in the appropriate format.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AF93582-0920-5D74-5815-7E3E8DEF162F}"/>
              </a:ext>
            </a:extLst>
          </p:cNvPr>
          <p:cNvSpPr/>
          <p:nvPr/>
        </p:nvSpPr>
        <p:spPr>
          <a:xfrm>
            <a:off x="5620215" y="128239"/>
            <a:ext cx="3105614" cy="1003397"/>
          </a:xfrm>
          <a:prstGeom prst="wedgeEllipse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Meaning?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methods of the </a:t>
            </a:r>
            <a:r>
              <a:rPr lang="en-US" dirty="0" err="1">
                <a:latin typeface="Courier New"/>
                <a:cs typeface="Courier New"/>
              </a:rPr>
              <a:t>NumberFormat</a:t>
            </a:r>
            <a:r>
              <a:rPr lang="en-US" dirty="0"/>
              <a:t> class: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Picture 5" descr="Fig3.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780" y="2118254"/>
            <a:ext cx="6926044" cy="291094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import </a:t>
            </a:r>
            <a:r>
              <a:rPr lang="en-US" sz="1400" dirty="0" err="1">
                <a:latin typeface="Courier New"/>
                <a:cs typeface="Courier New"/>
              </a:rPr>
              <a:t>java.util.Scanner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import </a:t>
            </a:r>
            <a:r>
              <a:rPr lang="en-US" sz="1400" dirty="0" err="1">
                <a:latin typeface="Courier New"/>
                <a:cs typeface="Courier New"/>
              </a:rPr>
              <a:t>java.text.</a:t>
            </a:r>
            <a:r>
              <a:rPr lang="en-US" sz="1400" b="1" dirty="0" err="1">
                <a:solidFill>
                  <a:srgbClr val="7030A0"/>
                </a:solidFill>
                <a:latin typeface="Courier New"/>
                <a:cs typeface="Courier New"/>
              </a:rPr>
              <a:t>NumberFormat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public class Purchase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</a:t>
            </a: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//-----------------------------------------------------------------</a:t>
            </a:r>
          </a:p>
          <a:p>
            <a:pPr>
              <a:buNone/>
            </a:pP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   //  Calculates the final price of a purchased item using values</a:t>
            </a:r>
          </a:p>
          <a:p>
            <a:pPr>
              <a:buNone/>
            </a:pP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   //  entered by the user.</a:t>
            </a:r>
          </a:p>
          <a:p>
            <a:pPr>
              <a:buNone/>
            </a:pP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   //-----------------------------------------------------------------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public static void </a:t>
            </a:r>
            <a:r>
              <a:rPr lang="en-US" sz="1400" dirty="0" err="1">
                <a:latin typeface="Courier New"/>
                <a:cs typeface="Courier New"/>
              </a:rPr>
              <a:t>main(String</a:t>
            </a:r>
            <a:r>
              <a:rPr lang="en-US" sz="1400" dirty="0">
                <a:latin typeface="Courier New"/>
                <a:cs typeface="Courier New"/>
              </a:rPr>
              <a:t>[] </a:t>
            </a:r>
            <a:r>
              <a:rPr lang="en-US" sz="1400" dirty="0" err="1">
                <a:latin typeface="Courier New"/>
                <a:cs typeface="Courier New"/>
              </a:rPr>
              <a:t>args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final double TAX_RATE = 0.06;  </a:t>
            </a: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// 6% sales tax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quantity;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double subtotal, tax, </a:t>
            </a:r>
            <a:r>
              <a:rPr lang="en-US" sz="1400" dirty="0" err="1">
                <a:latin typeface="Courier New"/>
                <a:cs typeface="Courier New"/>
              </a:rPr>
              <a:t>totalCost</a:t>
            </a:r>
            <a:r>
              <a:rPr lang="en-US" sz="1400" dirty="0">
                <a:latin typeface="Courier New"/>
                <a:cs typeface="Courier New"/>
              </a:rPr>
              <a:t>, </a:t>
            </a:r>
            <a:r>
              <a:rPr lang="en-US" sz="1400" dirty="0" err="1">
                <a:latin typeface="Courier New"/>
                <a:cs typeface="Courier New"/>
              </a:rPr>
              <a:t>unitPrice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Scanner scan = new </a:t>
            </a:r>
            <a:r>
              <a:rPr lang="en-US" sz="1400" dirty="0" err="1">
                <a:latin typeface="Courier New"/>
                <a:cs typeface="Courier New"/>
              </a:rPr>
              <a:t>Scanner(System.in</a:t>
            </a:r>
            <a:r>
              <a:rPr lang="en-US" sz="1400" dirty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NumberFormat</a:t>
            </a:r>
            <a:r>
              <a:rPr lang="en-US" sz="1400" dirty="0">
                <a:latin typeface="Courier New"/>
                <a:cs typeface="Courier New"/>
              </a:rPr>
              <a:t> fmt1 = </a:t>
            </a:r>
            <a:r>
              <a:rPr lang="en-US" sz="1400" dirty="0" err="1">
                <a:latin typeface="Courier New"/>
                <a:cs typeface="Courier New"/>
              </a:rPr>
              <a:t>NumberFormat.</a:t>
            </a:r>
            <a:r>
              <a:rPr lang="en-US" sz="1400" b="1" dirty="0" err="1">
                <a:solidFill>
                  <a:srgbClr val="7030A0"/>
                </a:solidFill>
                <a:latin typeface="Courier New"/>
                <a:cs typeface="Courier New"/>
              </a:rPr>
              <a:t>getCurrencyInstance</a:t>
            </a:r>
            <a:r>
              <a:rPr lang="en-US" sz="1400" dirty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NumberFormat</a:t>
            </a:r>
            <a:r>
              <a:rPr lang="en-US" sz="1400" dirty="0">
                <a:latin typeface="Courier New"/>
                <a:cs typeface="Courier New"/>
              </a:rPr>
              <a:t> fmt2 = </a:t>
            </a:r>
            <a:r>
              <a:rPr lang="en-US" sz="1400" dirty="0" err="1">
                <a:latin typeface="Courier New"/>
                <a:cs typeface="Courier New"/>
              </a:rPr>
              <a:t>NumberFormat.</a:t>
            </a:r>
            <a:r>
              <a:rPr lang="en-US" sz="1400" b="1" dirty="0" err="1">
                <a:solidFill>
                  <a:srgbClr val="7030A0"/>
                </a:solidFill>
                <a:latin typeface="Courier New"/>
                <a:cs typeface="Courier New"/>
              </a:rPr>
              <a:t>getPercentInstance</a:t>
            </a:r>
            <a:r>
              <a:rPr lang="en-US" sz="1400" dirty="0">
                <a:latin typeface="Courier New"/>
                <a:cs typeface="Courier New"/>
              </a:rPr>
              <a:t>();		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System.out.print("Enter</a:t>
            </a:r>
            <a:r>
              <a:rPr lang="en-US" sz="1400" dirty="0">
                <a:latin typeface="Courier New"/>
                <a:cs typeface="Courier New"/>
              </a:rPr>
              <a:t> the quantity: ");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quantity = </a:t>
            </a:r>
            <a:r>
              <a:rPr lang="en-US" sz="1400" dirty="0" err="1">
                <a:latin typeface="Courier New"/>
                <a:cs typeface="Courier New"/>
              </a:rPr>
              <a:t>scan.nextInt</a:t>
            </a:r>
            <a:r>
              <a:rPr lang="en-US" sz="1400" dirty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System.out.print("Enter</a:t>
            </a:r>
            <a:r>
              <a:rPr lang="en-US" sz="1400" dirty="0">
                <a:latin typeface="Courier New"/>
                <a:cs typeface="Courier New"/>
              </a:rPr>
              <a:t> the unit price: ");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unitPrice</a:t>
            </a:r>
            <a:r>
              <a:rPr lang="en-US" sz="1400" dirty="0">
                <a:latin typeface="Courier New"/>
                <a:cs typeface="Courier New"/>
              </a:rPr>
              <a:t> = </a:t>
            </a:r>
            <a:r>
              <a:rPr lang="en-US" sz="1400" dirty="0" err="1">
                <a:latin typeface="Courier New"/>
                <a:cs typeface="Courier New"/>
              </a:rPr>
              <a:t>scan.nextDouble</a:t>
            </a:r>
            <a:r>
              <a:rPr lang="en-US" sz="1400" dirty="0">
                <a:latin typeface="Courier New"/>
                <a:cs typeface="Courier New"/>
              </a:rPr>
              <a:t>();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subtotal = quantity * </a:t>
            </a:r>
            <a:r>
              <a:rPr lang="en-US" sz="1400" dirty="0" err="1">
                <a:latin typeface="Courier New"/>
                <a:cs typeface="Courier New"/>
              </a:rPr>
              <a:t>unitPrice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tax = subtotal * TAX_RATE;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totalCost</a:t>
            </a:r>
            <a:r>
              <a:rPr lang="en-US" sz="1400" dirty="0">
                <a:latin typeface="Courier New"/>
                <a:cs typeface="Courier New"/>
              </a:rPr>
              <a:t> = subtotal + tax;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      // Print output with appropriate formatting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("Subtotal: " + fmt1.</a:t>
            </a:r>
            <a:r>
              <a:rPr lang="en-US" sz="1400" b="1" dirty="0">
                <a:solidFill>
                  <a:srgbClr val="7030A0"/>
                </a:solidFill>
                <a:latin typeface="Courier New"/>
                <a:cs typeface="Courier New"/>
              </a:rPr>
              <a:t>format</a:t>
            </a:r>
            <a:r>
              <a:rPr lang="en-US" sz="1400" dirty="0">
                <a:latin typeface="Courier New"/>
                <a:cs typeface="Courier New"/>
              </a:rPr>
              <a:t>(subtotal));  // currency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System.out.println("Tax</a:t>
            </a:r>
            <a:r>
              <a:rPr lang="en-US" sz="1400" dirty="0">
                <a:latin typeface="Courier New"/>
                <a:cs typeface="Courier New"/>
              </a:rPr>
              <a:t>: " + fmt1.</a:t>
            </a:r>
            <a:r>
              <a:rPr lang="en-US" sz="1400" b="1" dirty="0">
                <a:solidFill>
                  <a:srgbClr val="7030A0"/>
                </a:solidFill>
                <a:latin typeface="Courier New"/>
                <a:cs typeface="Courier New"/>
              </a:rPr>
              <a:t>format</a:t>
            </a:r>
            <a:r>
              <a:rPr lang="en-US" sz="1400" dirty="0">
                <a:latin typeface="Courier New"/>
                <a:cs typeface="Courier New"/>
              </a:rPr>
              <a:t>(tax) + " at "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                 + fmt2.</a:t>
            </a:r>
            <a:r>
              <a:rPr lang="en-US" sz="1400" b="1" dirty="0">
                <a:solidFill>
                  <a:srgbClr val="7030A0"/>
                </a:solidFill>
                <a:latin typeface="Courier New"/>
                <a:cs typeface="Courier New"/>
              </a:rPr>
              <a:t>format</a:t>
            </a:r>
            <a:r>
              <a:rPr lang="en-US" sz="1400" dirty="0">
                <a:latin typeface="Courier New"/>
                <a:cs typeface="Courier New"/>
              </a:rPr>
              <a:t>(TAX_RATE)); // percentage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("Total: " + fmt1.</a:t>
            </a:r>
            <a:r>
              <a:rPr lang="en-US" sz="1400" b="1" dirty="0">
                <a:solidFill>
                  <a:srgbClr val="7030A0"/>
                </a:solidFill>
                <a:latin typeface="Courier New"/>
                <a:cs typeface="Courier New"/>
              </a:rPr>
              <a:t>format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totalCost</a:t>
            </a:r>
            <a:r>
              <a:rPr lang="en-US" sz="1400" dirty="0">
                <a:latin typeface="Courier New"/>
                <a:cs typeface="Courier New"/>
              </a:rPr>
              <a:t>)); 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}		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2282" y="4761029"/>
            <a:ext cx="7793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Try with Purchase.java.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DD38A-01E4-C2A8-21AB-34BC0F0DE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718"/>
          <a:stretch/>
        </p:blipFill>
        <p:spPr>
          <a:xfrm>
            <a:off x="4115972" y="4348976"/>
            <a:ext cx="5042467" cy="250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85000"/>
              </a:spcBef>
            </a:pPr>
            <a:r>
              <a:rPr lang="en-US" dirty="0"/>
              <a:t>The </a:t>
            </a:r>
            <a:r>
              <a:rPr lang="en-US" sz="2800" b="1" dirty="0" err="1">
                <a:solidFill>
                  <a:srgbClr val="0000FF"/>
                </a:solidFill>
                <a:latin typeface="Courier New" pitchFamily="-110" charset="0"/>
              </a:rPr>
              <a:t>DecimalFormat</a:t>
            </a:r>
            <a:r>
              <a:rPr lang="en-US" dirty="0"/>
              <a:t> class can be used </a:t>
            </a:r>
            <a:r>
              <a:rPr lang="en-US" u="sng" dirty="0"/>
              <a:t>to format a floating point value in various ways</a:t>
            </a:r>
            <a:r>
              <a:rPr lang="en-US" dirty="0"/>
              <a:t>.</a:t>
            </a:r>
          </a:p>
          <a:p>
            <a:pPr>
              <a:spcBef>
                <a:spcPct val="85000"/>
              </a:spcBef>
            </a:pPr>
            <a:r>
              <a:rPr lang="en-US" dirty="0"/>
              <a:t>For example, you can specify that the number should be truncated to three decimal places.</a:t>
            </a:r>
          </a:p>
          <a:p>
            <a:pPr>
              <a:spcBef>
                <a:spcPct val="85000"/>
              </a:spcBef>
            </a:pPr>
            <a:r>
              <a:rPr lang="en-US" dirty="0"/>
              <a:t>The constructor of the </a:t>
            </a:r>
            <a:r>
              <a:rPr lang="en-US" sz="2800" dirty="0" err="1">
                <a:latin typeface="Courier New" pitchFamily="-110" charset="0"/>
              </a:rPr>
              <a:t>DecimalFormat</a:t>
            </a:r>
            <a:r>
              <a:rPr lang="en-US" dirty="0"/>
              <a:t> class takes a string that represents a pattern for the formatted number.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85000"/>
              </a:spcBef>
            </a:pPr>
            <a:r>
              <a:rPr lang="en-US" dirty="0"/>
              <a:t>Some methods of the </a:t>
            </a:r>
            <a:r>
              <a:rPr lang="en-US" dirty="0" err="1">
                <a:latin typeface="Courier New"/>
                <a:cs typeface="Courier New"/>
              </a:rPr>
              <a:t>DecimalFormat</a:t>
            </a:r>
            <a:r>
              <a:rPr lang="en-US" dirty="0"/>
              <a:t> class: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Picture 5" descr="Fig3.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489" y="2273300"/>
            <a:ext cx="6829354" cy="242570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3" idx="1"/>
          </p:cNvCxnSpPr>
          <p:nvPr/>
        </p:nvCxnSpPr>
        <p:spPr>
          <a:xfrm flipV="1">
            <a:off x="284922" y="2660073"/>
            <a:ext cx="1159414" cy="1144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1"/>
          </p:cNvCxnSpPr>
          <p:nvPr/>
        </p:nvCxnSpPr>
        <p:spPr>
          <a:xfrm>
            <a:off x="284922" y="3805053"/>
            <a:ext cx="1075567" cy="1227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Examples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163" y="2369700"/>
            <a:ext cx="8694737" cy="28710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59873" y="3740727"/>
            <a:ext cx="1246909" cy="353291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41764" y="1880755"/>
            <a:ext cx="1122218" cy="1433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63982" y="1880755"/>
            <a:ext cx="280554" cy="1433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6360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import </a:t>
            </a:r>
            <a:r>
              <a:rPr lang="en-US" sz="1400" dirty="0" err="1">
                <a:latin typeface="Courier New"/>
                <a:cs typeface="Courier New"/>
              </a:rPr>
              <a:t>java.util.Scanner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import </a:t>
            </a:r>
            <a:r>
              <a:rPr lang="en-US" sz="1400" dirty="0" err="1">
                <a:latin typeface="Courier New"/>
                <a:cs typeface="Courier New"/>
              </a:rPr>
              <a:t>java.text.</a:t>
            </a:r>
            <a:r>
              <a:rPr lang="en-US" sz="1400" b="1" dirty="0" err="1">
                <a:solidFill>
                  <a:srgbClr val="7030A0"/>
                </a:solidFill>
                <a:latin typeface="Courier New"/>
                <a:cs typeface="Courier New"/>
              </a:rPr>
              <a:t>DecimalFormat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public class </a:t>
            </a:r>
            <a:r>
              <a:rPr lang="en-US" sz="1400" dirty="0" err="1">
                <a:latin typeface="Courier New"/>
                <a:cs typeface="Courier New"/>
              </a:rPr>
              <a:t>CircleStats</a:t>
            </a: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public static void main(String[] </a:t>
            </a:r>
            <a:r>
              <a:rPr lang="en-US" sz="1400" dirty="0" err="1">
                <a:latin typeface="Courier New"/>
                <a:cs typeface="Courier New"/>
              </a:rPr>
              <a:t>args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int</a:t>
            </a:r>
            <a:r>
              <a:rPr lang="en-US" sz="1400" dirty="0">
                <a:latin typeface="Courier New"/>
                <a:cs typeface="Courier New"/>
              </a:rPr>
              <a:t> radius;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double area, circumference;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Scanner scan = new Scanner(System.in);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System.out.print("Enter</a:t>
            </a:r>
            <a:r>
              <a:rPr lang="en-US" sz="1400" dirty="0">
                <a:latin typeface="Courier New"/>
                <a:cs typeface="Courier New"/>
              </a:rPr>
              <a:t> the circle's radius: ");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radius = </a:t>
            </a:r>
            <a:r>
              <a:rPr lang="en-US" sz="1400" dirty="0" err="1">
                <a:latin typeface="Courier New"/>
                <a:cs typeface="Courier New"/>
              </a:rPr>
              <a:t>scan.nextInt</a:t>
            </a:r>
            <a:r>
              <a:rPr lang="en-US" sz="1400" dirty="0">
                <a:latin typeface="Courier New"/>
                <a:cs typeface="Courier New"/>
              </a:rPr>
              <a:t>();		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area = </a:t>
            </a:r>
            <a:r>
              <a:rPr lang="en-US" sz="1400" dirty="0" err="1">
                <a:latin typeface="Courier New"/>
                <a:cs typeface="Courier New"/>
              </a:rPr>
              <a:t>Math.PI</a:t>
            </a:r>
            <a:r>
              <a:rPr lang="en-US" sz="1400" dirty="0">
                <a:latin typeface="Courier New"/>
                <a:cs typeface="Courier New"/>
              </a:rPr>
              <a:t> * </a:t>
            </a:r>
            <a:r>
              <a:rPr lang="en-US" sz="1400" dirty="0" err="1">
                <a:latin typeface="Courier New"/>
                <a:cs typeface="Courier New"/>
              </a:rPr>
              <a:t>Math.pow</a:t>
            </a:r>
            <a:r>
              <a:rPr lang="en-US" sz="1400" dirty="0">
                <a:latin typeface="Courier New"/>
                <a:cs typeface="Courier New"/>
              </a:rPr>
              <a:t>(radius, 2);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circumference = 2 * </a:t>
            </a:r>
            <a:r>
              <a:rPr lang="en-US" sz="1400" dirty="0" err="1">
                <a:latin typeface="Courier New"/>
                <a:cs typeface="Courier New"/>
              </a:rPr>
              <a:t>Math.PI</a:t>
            </a:r>
            <a:r>
              <a:rPr lang="en-US" sz="1400" dirty="0">
                <a:latin typeface="Courier New"/>
                <a:cs typeface="Courier New"/>
              </a:rPr>
              <a:t> * radius;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solidFill>
                  <a:srgbClr val="3366FF"/>
                </a:solidFill>
                <a:latin typeface="Courier New"/>
                <a:cs typeface="Courier New"/>
              </a:rPr>
              <a:t>      // Round the output to three decimal places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DecimalFormat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dirty="0" err="1">
                <a:latin typeface="Courier New"/>
                <a:cs typeface="Courier New"/>
              </a:rPr>
              <a:t>fmt</a:t>
            </a:r>
            <a:r>
              <a:rPr lang="en-US" sz="1400" dirty="0">
                <a:latin typeface="Courier New"/>
                <a:cs typeface="Courier New"/>
              </a:rPr>
              <a:t> = </a:t>
            </a:r>
            <a:r>
              <a:rPr lang="en-US" sz="1400" b="1" dirty="0">
                <a:latin typeface="Courier New"/>
                <a:cs typeface="Courier New"/>
              </a:rPr>
              <a:t>new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solidFill>
                  <a:srgbClr val="7030A0"/>
                </a:solidFill>
                <a:latin typeface="Courier New"/>
                <a:cs typeface="Courier New"/>
              </a:rPr>
              <a:t>DecimalFormat</a:t>
            </a:r>
            <a:r>
              <a:rPr lang="en-US" sz="1400" dirty="0">
                <a:latin typeface="Courier New"/>
                <a:cs typeface="Courier New"/>
              </a:rPr>
              <a:t>("0.###");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("The circle's area: " + area)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("The circle's area: " + </a:t>
            </a:r>
            <a:r>
              <a:rPr lang="en-US" sz="1400" dirty="0" err="1">
                <a:latin typeface="Courier New"/>
                <a:cs typeface="Courier New"/>
              </a:rPr>
              <a:t>fmt.</a:t>
            </a:r>
            <a:r>
              <a:rPr lang="en-US" sz="1400" b="1" dirty="0" err="1">
                <a:solidFill>
                  <a:srgbClr val="7030A0"/>
                </a:solidFill>
                <a:latin typeface="Courier New"/>
                <a:cs typeface="Courier New"/>
              </a:rPr>
              <a:t>format</a:t>
            </a:r>
            <a:r>
              <a:rPr lang="en-US" sz="1400" dirty="0">
                <a:latin typeface="Courier New"/>
                <a:cs typeface="Courier New"/>
              </a:rPr>
              <a:t>(area));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("The circle's circumference: “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                                      + </a:t>
            </a:r>
            <a:r>
              <a:rPr lang="en-US" sz="1400" dirty="0" err="1">
                <a:latin typeface="Courier New"/>
                <a:cs typeface="Courier New"/>
              </a:rPr>
              <a:t>fmt.</a:t>
            </a:r>
            <a:r>
              <a:rPr lang="en-US" sz="1400" b="1" dirty="0" err="1">
                <a:solidFill>
                  <a:srgbClr val="7030A0"/>
                </a:solidFill>
                <a:latin typeface="Courier New"/>
                <a:cs typeface="Courier New"/>
              </a:rPr>
              <a:t>format</a:t>
            </a:r>
            <a:r>
              <a:rPr lang="en-US" sz="1400" dirty="0">
                <a:latin typeface="Courier New"/>
                <a:cs typeface="Courier New"/>
              </a:rPr>
              <a:t>(circumference));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48948" y="22775"/>
            <a:ext cx="4822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Try with CircleStats.java.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ADB00-1F6E-7068-B452-E4740B9E1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209" b="25840"/>
          <a:stretch/>
        </p:blipFill>
        <p:spPr>
          <a:xfrm>
            <a:off x="4909879" y="501650"/>
            <a:ext cx="4241287" cy="25655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this one too. Date.java.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7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Creating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A variable holds either a primitive type or a </a:t>
            </a:r>
            <a:r>
              <a:rPr lang="en-US" b="1" i="1" dirty="0"/>
              <a:t>reference</a:t>
            </a:r>
            <a:r>
              <a:rPr lang="en-US" dirty="0"/>
              <a:t> to an object.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A class name can be used as a type to declare an </a:t>
            </a:r>
            <a:r>
              <a:rPr lang="en-US" i="1" dirty="0">
                <a:solidFill>
                  <a:srgbClr val="FF0000"/>
                </a:solidFill>
              </a:rPr>
              <a:t>object reference variable</a:t>
            </a:r>
            <a:r>
              <a:rPr lang="en-US" i="1" dirty="0"/>
              <a:t>.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spcBef>
                <a:spcPct val="75000"/>
              </a:spcBef>
              <a:buNone/>
            </a:pPr>
            <a:r>
              <a:rPr lang="en-US" sz="2800" dirty="0">
                <a:latin typeface="Courier New" pitchFamily="-110" charset="0"/>
              </a:rPr>
              <a:t>String title; Scanner scan;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No object is created with this declaration.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An object </a:t>
            </a:r>
            <a:r>
              <a:rPr lang="en-US" u="sng" dirty="0"/>
              <a:t>reference</a:t>
            </a:r>
            <a:r>
              <a:rPr lang="en-US" dirty="0"/>
              <a:t> variable holds the </a:t>
            </a:r>
            <a:r>
              <a:rPr lang="en-US" u="sng" dirty="0"/>
              <a:t>address</a:t>
            </a:r>
            <a:r>
              <a:rPr lang="en-US" dirty="0"/>
              <a:t> of an object.</a:t>
            </a:r>
          </a:p>
          <a:p>
            <a:pPr>
              <a:lnSpc>
                <a:spcPct val="80000"/>
              </a:lnSpc>
              <a:spcBef>
                <a:spcPct val="75000"/>
              </a:spcBef>
            </a:pPr>
            <a:r>
              <a:rPr lang="en-US" dirty="0"/>
              <a:t>The object itself must be created separately.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NumberFormat</a:t>
            </a:r>
            <a:r>
              <a:rPr lang="en-US" dirty="0"/>
              <a:t> vs. Decimal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2" y="1253756"/>
            <a:ext cx="4148855" cy="51025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import </a:t>
            </a:r>
            <a:r>
              <a:rPr lang="en-US" sz="1600" dirty="0" err="1"/>
              <a:t>java</a:t>
            </a:r>
            <a:r>
              <a:rPr lang="en-US" sz="1600" dirty="0" err="1">
                <a:solidFill>
                  <a:srgbClr val="FF0000"/>
                </a:solidFill>
              </a:rPr>
              <a:t>.text</a:t>
            </a:r>
            <a:r>
              <a:rPr lang="en-US" sz="1600" dirty="0" err="1"/>
              <a:t>.NumberFormat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……</a:t>
            </a:r>
          </a:p>
          <a:p>
            <a:pPr marL="0" indent="0"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 err="1"/>
              <a:t>NumberFormat</a:t>
            </a:r>
            <a:r>
              <a:rPr lang="en-US" sz="1600" dirty="0"/>
              <a:t> </a:t>
            </a:r>
            <a:r>
              <a:rPr lang="en-US" sz="1600" dirty="0" err="1"/>
              <a:t>fmt</a:t>
            </a:r>
            <a:r>
              <a:rPr lang="en-US" sz="1600" dirty="0"/>
              <a:t> =         </a:t>
            </a:r>
          </a:p>
          <a:p>
            <a:pPr>
              <a:buNone/>
            </a:pPr>
            <a:r>
              <a:rPr lang="en-US" sz="1600" dirty="0"/>
              <a:t>                </a:t>
            </a:r>
            <a:r>
              <a:rPr lang="en-US" sz="1600" dirty="0" err="1"/>
              <a:t>NumberFormat.getCurrencyInstance</a:t>
            </a:r>
            <a:r>
              <a:rPr lang="en-US" sz="1600" dirty="0"/>
              <a:t>();</a:t>
            </a:r>
          </a:p>
          <a:p>
            <a:pPr>
              <a:buNone/>
            </a:pPr>
            <a:r>
              <a:rPr lang="en-US" sz="1600" dirty="0" err="1"/>
              <a:t>NumberFormat</a:t>
            </a:r>
            <a:r>
              <a:rPr lang="en-US" sz="1600" dirty="0"/>
              <a:t> fmt2 =     </a:t>
            </a:r>
          </a:p>
          <a:p>
            <a:pPr>
              <a:buNone/>
            </a:pPr>
            <a:r>
              <a:rPr lang="en-US" sz="1600" dirty="0"/>
              <a:t>                </a:t>
            </a:r>
            <a:r>
              <a:rPr lang="en-US" sz="1600" dirty="0" err="1"/>
              <a:t>NumberFormat.getPercentInstance</a:t>
            </a:r>
            <a:r>
              <a:rPr lang="en-US" sz="1600" dirty="0"/>
              <a:t>();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……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 err="1"/>
              <a:t>System.out.println</a:t>
            </a:r>
            <a:r>
              <a:rPr lang="en-US" sz="1600" dirty="0"/>
              <a:t>(</a:t>
            </a:r>
            <a:r>
              <a:rPr lang="en-US" sz="1600" dirty="0" err="1"/>
              <a:t>fmt.format</a:t>
            </a:r>
            <a:r>
              <a:rPr lang="en-US" sz="1600" dirty="0"/>
              <a:t>(5000.99));</a:t>
            </a:r>
          </a:p>
          <a:p>
            <a:pPr>
              <a:buNone/>
            </a:pPr>
            <a:r>
              <a:rPr lang="en-US" sz="1600" dirty="0" err="1"/>
              <a:t>System.out.println</a:t>
            </a:r>
            <a:r>
              <a:rPr lang="en-US" sz="1600" dirty="0"/>
              <a:t>(fmt2.format(0.5));</a:t>
            </a:r>
          </a:p>
          <a:p>
            <a:pPr>
              <a:buNone/>
            </a:pP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19604" y="1253756"/>
            <a:ext cx="4148855" cy="51025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import </a:t>
            </a:r>
            <a:r>
              <a:rPr lang="en-US" sz="1600" dirty="0" err="1"/>
              <a:t>java.</a:t>
            </a:r>
            <a:r>
              <a:rPr lang="en-US" sz="1600" dirty="0" err="1">
                <a:solidFill>
                  <a:srgbClr val="FF0000"/>
                </a:solidFill>
              </a:rPr>
              <a:t>text</a:t>
            </a:r>
            <a:r>
              <a:rPr lang="en-US" sz="1600" dirty="0" err="1"/>
              <a:t>.DecimalFormat</a:t>
            </a:r>
            <a:r>
              <a:rPr lang="en-US" sz="1600" dirty="0"/>
              <a:t>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……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DecimalFormat</a:t>
            </a:r>
            <a:r>
              <a:rPr lang="en-US" sz="1600" dirty="0"/>
              <a:t> </a:t>
            </a:r>
            <a:r>
              <a:rPr lang="en-US" sz="1600" dirty="0" err="1"/>
              <a:t>fmt</a:t>
            </a:r>
            <a:r>
              <a:rPr lang="en-US" sz="1600" dirty="0"/>
              <a:t> = </a:t>
            </a:r>
          </a:p>
          <a:p>
            <a:pPr marL="0" indent="0">
              <a:buNone/>
            </a:pPr>
            <a:r>
              <a:rPr lang="en-US" sz="1600" dirty="0"/>
              <a:t>                     </a:t>
            </a:r>
            <a:r>
              <a:rPr lang="en-US" sz="1600" b="1" dirty="0">
                <a:solidFill>
                  <a:srgbClr val="7030A0"/>
                </a:solidFill>
              </a:rPr>
              <a:t>new</a:t>
            </a:r>
            <a:r>
              <a:rPr lang="en-US" sz="1600" dirty="0"/>
              <a:t> </a:t>
            </a:r>
            <a:r>
              <a:rPr lang="en-US" sz="1600" dirty="0" err="1"/>
              <a:t>DecimalFormat</a:t>
            </a:r>
            <a:r>
              <a:rPr lang="en-US" sz="1600" dirty="0"/>
              <a:t>(" ###,###.##“);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……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System.out.println</a:t>
            </a:r>
            <a:r>
              <a:rPr lang="en-US" sz="1600" dirty="0"/>
              <a:t>(</a:t>
            </a:r>
            <a:r>
              <a:rPr lang="en-US" sz="1600" dirty="0" err="1"/>
              <a:t>fmt.format</a:t>
            </a:r>
            <a:r>
              <a:rPr lang="en-US" sz="1600" dirty="0"/>
              <a:t>(2000.567));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1891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printf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dirty="0"/>
              <a:t>method</a:t>
            </a:r>
          </a:p>
          <a:p>
            <a:pPr lvl="1"/>
            <a:r>
              <a:rPr lang="en-CA" dirty="0"/>
              <a:t>Old style</a:t>
            </a:r>
          </a:p>
          <a:p>
            <a:pPr lvl="1"/>
            <a:r>
              <a:rPr lang="en-CA" dirty="0"/>
              <a:t>Allows the user to print a formatted string containing data values.</a:t>
            </a:r>
          </a:p>
          <a:p>
            <a:pPr lvl="1"/>
            <a:r>
              <a:rPr lang="en-CA" dirty="0"/>
              <a:t>First parameter: represents the format string</a:t>
            </a:r>
          </a:p>
          <a:p>
            <a:pPr lvl="1"/>
            <a:r>
              <a:rPr lang="en-CA" dirty="0"/>
              <a:t>Remaining parameters: specify the values that are inserted into the format string.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sz="2000" dirty="0" err="1">
                <a:latin typeface="Courier New"/>
                <a:cs typeface="Courier New"/>
              </a:rPr>
              <a:t>System.out.printf</a:t>
            </a:r>
            <a:r>
              <a:rPr lang="en-CA" sz="2000" dirty="0">
                <a:latin typeface="Courier New"/>
                <a:cs typeface="Courier New"/>
              </a:rPr>
              <a:t>("ID: %5d\</a:t>
            </a:r>
            <a:r>
              <a:rPr lang="en-CA" sz="2000" dirty="0" err="1">
                <a:latin typeface="Courier New"/>
                <a:cs typeface="Courier New"/>
              </a:rPr>
              <a:t>tName</a:t>
            </a:r>
            <a:r>
              <a:rPr lang="en-CA" sz="2000" dirty="0">
                <a:latin typeface="Courier New"/>
                <a:cs typeface="Courier New"/>
              </a:rPr>
              <a:t>: %s", id, name);</a:t>
            </a:r>
          </a:p>
          <a:p>
            <a:pPr marL="457200" lvl="1" indent="0">
              <a:buNone/>
            </a:pPr>
            <a:endParaRPr lang="en-CA" sz="2000" dirty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CA" sz="2000" dirty="0">
                <a:latin typeface="Courier New"/>
                <a:cs typeface="Courier New"/>
              </a:rPr>
              <a:t>ID: 24036	Name: Larry </a:t>
            </a:r>
            <a:r>
              <a:rPr lang="en-CA" sz="2000" dirty="0" err="1">
                <a:latin typeface="Courier New"/>
                <a:cs typeface="Courier New"/>
              </a:rPr>
              <a:t>Flagelhopper</a:t>
            </a:r>
            <a:endParaRPr lang="en-CA" sz="2000" dirty="0">
              <a:latin typeface="Courier New"/>
              <a:cs typeface="Courier New"/>
            </a:endParaRPr>
          </a:p>
          <a:p>
            <a:pPr marL="457200" lvl="1" indent="0">
              <a:buNone/>
            </a:pPr>
            <a:endParaRPr lang="en-CA" sz="2000" dirty="0">
              <a:latin typeface="Courier New"/>
              <a:cs typeface="Courier New"/>
            </a:endParaRPr>
          </a:p>
          <a:p>
            <a:pPr marL="457200" lvl="1" indent="0">
              <a:buNone/>
            </a:pPr>
            <a:r>
              <a:rPr lang="en-CA" sz="1600" dirty="0"/>
              <a:t>(d: decimal integer; s: String)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3425" y="6075144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http://www.homeandlearn.co.uk/java/java_formatted_strings.html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12341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Creating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String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Packages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Random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Math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Formatting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Enumerated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Wrapper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1 - </a:t>
            </a:r>
            <a:fld id="{90994C07-E970-A243-9601-A1D642E986E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546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Enumerated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Java allows you to define an enumerated type, which can then be used to declare variables.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An enumerated type establishes all possible values for a variable of that type.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The values are identifiers of your own choosing.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The following declaration creates an enumerated type called </a:t>
            </a:r>
            <a:r>
              <a:rPr lang="en-US" dirty="0">
                <a:latin typeface="Courier New" pitchFamily="-110" charset="0"/>
              </a:rPr>
              <a:t>Season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ct val="70000"/>
              </a:spcBef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itchFamily="-110" charset="0"/>
              </a:rPr>
              <a:t>enum</a:t>
            </a:r>
            <a:r>
              <a:rPr lang="en-US" sz="2400" dirty="0">
                <a:latin typeface="Courier New" pitchFamily="-110" charset="0"/>
              </a:rPr>
              <a:t> Season {winter, spring, summer, fall}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Any number of values can be listed.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Once a type is defined, a variable of that type can be declared</a:t>
            </a:r>
          </a:p>
          <a:p>
            <a:pPr lvl="1">
              <a:lnSpc>
                <a:spcPct val="90000"/>
              </a:lnSpc>
              <a:spcBef>
                <a:spcPct val="70000"/>
              </a:spcBef>
              <a:buNone/>
            </a:pPr>
            <a:r>
              <a:rPr lang="en-US" sz="2200" b="1" dirty="0" err="1">
                <a:solidFill>
                  <a:srgbClr val="0000FF"/>
                </a:solidFill>
                <a:latin typeface="Courier New" pitchFamily="-110" charset="0"/>
              </a:rPr>
              <a:t>enum</a:t>
            </a:r>
            <a:r>
              <a:rPr lang="en-US" sz="2200" dirty="0">
                <a:latin typeface="Courier New" pitchFamily="-110" charset="0"/>
              </a:rPr>
              <a:t> Season {winter, spring, summer, fall}</a:t>
            </a:r>
          </a:p>
          <a:p>
            <a:pPr lvl="1">
              <a:lnSpc>
                <a:spcPct val="90000"/>
              </a:lnSpc>
              <a:spcBef>
                <a:spcPct val="70000"/>
              </a:spcBef>
              <a:buNone/>
            </a:pPr>
            <a:r>
              <a:rPr lang="en-US" sz="2200" dirty="0">
                <a:latin typeface="Courier New" pitchFamily="-110" charset="0"/>
              </a:rPr>
              <a:t>...</a:t>
            </a:r>
          </a:p>
          <a:p>
            <a:pPr lvl="1">
              <a:lnSpc>
                <a:spcPct val="90000"/>
              </a:lnSpc>
              <a:spcBef>
                <a:spcPct val="70000"/>
              </a:spcBef>
              <a:buNone/>
            </a:pPr>
            <a:r>
              <a:rPr lang="en-US" sz="2200" dirty="0">
                <a:latin typeface="Courier New" pitchFamily="-110" charset="0"/>
              </a:rPr>
              <a:t>Season time;</a:t>
            </a:r>
          </a:p>
          <a:p>
            <a:pPr>
              <a:lnSpc>
                <a:spcPct val="90000"/>
              </a:lnSpc>
              <a:spcBef>
                <a:spcPct val="70000"/>
              </a:spcBef>
              <a:buNone/>
            </a:pPr>
            <a:r>
              <a:rPr lang="en-US" dirty="0"/>
              <a:t>	and it can be assigned a value.</a:t>
            </a:r>
          </a:p>
          <a:p>
            <a:pPr lvl="1">
              <a:lnSpc>
                <a:spcPct val="90000"/>
              </a:lnSpc>
              <a:spcBef>
                <a:spcPct val="70000"/>
              </a:spcBef>
              <a:buNone/>
            </a:pPr>
            <a:r>
              <a:rPr lang="en-US" sz="2195" dirty="0">
                <a:latin typeface="Courier New" pitchFamily="-110" charset="0"/>
              </a:rPr>
              <a:t>time = </a:t>
            </a:r>
            <a:r>
              <a:rPr lang="en-US" sz="2195" dirty="0" err="1">
                <a:latin typeface="Courier New" pitchFamily="-110" charset="0"/>
              </a:rPr>
              <a:t>Season.fall</a:t>
            </a:r>
            <a:r>
              <a:rPr lang="en-US" sz="2195" dirty="0">
                <a:latin typeface="Courier New" pitchFamily="-110" charset="0"/>
              </a:rPr>
              <a:t>;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The values are specified through the name of the type.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Enumerated types are </a:t>
            </a:r>
            <a:r>
              <a:rPr lang="en-US" i="1" dirty="0"/>
              <a:t>type-safe</a:t>
            </a:r>
            <a:r>
              <a:rPr lang="en-US" dirty="0"/>
              <a:t> – you cannot assign any value other than those listed.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70000"/>
              </a:spcBef>
            </a:pPr>
            <a:r>
              <a:rPr lang="en-US" dirty="0"/>
              <a:t>Internally, each value of an enumerated type is stored as an integer, called its </a:t>
            </a:r>
            <a:r>
              <a:rPr lang="en-US" i="1" dirty="0">
                <a:solidFill>
                  <a:srgbClr val="0070C0"/>
                </a:solidFill>
              </a:rPr>
              <a:t>ordinal value</a:t>
            </a:r>
            <a:r>
              <a:rPr lang="en-US" dirty="0"/>
              <a:t>.</a:t>
            </a:r>
          </a:p>
          <a:p>
            <a:pPr>
              <a:spcBef>
                <a:spcPct val="70000"/>
              </a:spcBef>
            </a:pPr>
            <a:r>
              <a:rPr lang="en-US" i="1" dirty="0">
                <a:solidFill>
                  <a:srgbClr val="0070C0"/>
                </a:solidFill>
              </a:rPr>
              <a:t>Why do you need ordinal value?</a:t>
            </a:r>
          </a:p>
          <a:p>
            <a:pPr lvl="1">
              <a:spcBef>
                <a:spcPct val="70000"/>
              </a:spcBef>
            </a:pPr>
            <a:r>
              <a:rPr lang="en-US" dirty="0"/>
              <a:t>Values can be compared to see which one is bigger. Sorting can be possible.</a:t>
            </a:r>
          </a:p>
          <a:p>
            <a:pPr>
              <a:spcBef>
                <a:spcPct val="70000"/>
              </a:spcBef>
            </a:pPr>
            <a:r>
              <a:rPr lang="en-US" dirty="0"/>
              <a:t>The first value in an enumerated type has an ordinal value of zero, the second one, and so on.</a:t>
            </a:r>
          </a:p>
          <a:p>
            <a:pPr>
              <a:spcBef>
                <a:spcPct val="70000"/>
              </a:spcBef>
            </a:pPr>
            <a:r>
              <a:rPr lang="en-US" dirty="0"/>
              <a:t>However, you cannot assign a numeric value to an enumerated type, even if it corresponds to a valid ordinal value.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US" u="sng" dirty="0"/>
              <a:t>The declaration of an enumerated type is a special type of class, and each variable of that type is an object.</a:t>
            </a:r>
          </a:p>
          <a:p>
            <a:pPr>
              <a:spcBef>
                <a:spcPct val="70000"/>
              </a:spcBef>
            </a:pPr>
            <a:r>
              <a:rPr lang="en-US" b="1" u="sng" dirty="0">
                <a:solidFill>
                  <a:srgbClr val="FF0000"/>
                </a:solidFill>
              </a:rPr>
              <a:t>Should be declared before main()</a:t>
            </a:r>
          </a:p>
          <a:p>
            <a:pPr>
              <a:spcBef>
                <a:spcPct val="70000"/>
              </a:spcBef>
            </a:pPr>
            <a:r>
              <a:rPr lang="en-US" dirty="0"/>
              <a:t>The </a:t>
            </a:r>
            <a:r>
              <a:rPr lang="en-US" sz="2800" b="1" dirty="0">
                <a:solidFill>
                  <a:srgbClr val="0000FF"/>
                </a:solidFill>
                <a:latin typeface="Courier New" pitchFamily="-110" charset="0"/>
              </a:rPr>
              <a:t>ordinal</a:t>
            </a:r>
            <a:r>
              <a:rPr lang="en-US" sz="2800" dirty="0">
                <a:latin typeface="Courier New" pitchFamily="-110" charset="0"/>
              </a:rPr>
              <a:t>()</a:t>
            </a:r>
            <a:r>
              <a:rPr lang="en-US" dirty="0"/>
              <a:t> method returns the ordinal value of the object.</a:t>
            </a:r>
          </a:p>
          <a:p>
            <a:pPr>
              <a:spcBef>
                <a:spcPct val="70000"/>
              </a:spcBef>
            </a:pPr>
            <a:r>
              <a:rPr lang="en-US" dirty="0"/>
              <a:t>The </a:t>
            </a:r>
            <a:r>
              <a:rPr lang="en-US" sz="2800" b="1" dirty="0">
                <a:solidFill>
                  <a:srgbClr val="0000FF"/>
                </a:solidFill>
                <a:latin typeface="Courier New" pitchFamily="-110" charset="0"/>
              </a:rPr>
              <a:t>name</a:t>
            </a:r>
            <a:r>
              <a:rPr lang="en-US" sz="2800" dirty="0">
                <a:latin typeface="Courier New" pitchFamily="-110" charset="0"/>
              </a:rPr>
              <a:t>()</a:t>
            </a:r>
            <a:r>
              <a:rPr lang="en-US" dirty="0"/>
              <a:t> method returns the name of the identifier corresponding to the object's value.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274638"/>
            <a:ext cx="8694229" cy="608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public class </a:t>
            </a:r>
            <a:r>
              <a:rPr lang="en-US" sz="1400" dirty="0" err="1">
                <a:latin typeface="Courier New"/>
                <a:cs typeface="Courier New"/>
              </a:rPr>
              <a:t>IceCream</a:t>
            </a: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{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</a:t>
            </a:r>
            <a:r>
              <a:rPr lang="en-US" sz="1400" b="1" dirty="0" err="1">
                <a:solidFill>
                  <a:srgbClr val="0000FF"/>
                </a:solidFill>
                <a:latin typeface="Courier New"/>
                <a:cs typeface="Courier New"/>
              </a:rPr>
              <a:t>enum</a:t>
            </a:r>
            <a:r>
              <a:rPr lang="en-US" sz="1400" dirty="0">
                <a:latin typeface="Courier New"/>
                <a:cs typeface="Courier New"/>
              </a:rPr>
              <a:t> Flavor {vanilla, chocolate, strawberry, </a:t>
            </a:r>
            <a:r>
              <a:rPr lang="en-US" sz="1400" dirty="0" err="1">
                <a:latin typeface="Courier New"/>
                <a:cs typeface="Courier New"/>
              </a:rPr>
              <a:t>fudgeRipple</a:t>
            </a:r>
            <a:r>
              <a:rPr lang="en-US" sz="1400" dirty="0">
                <a:latin typeface="Courier New"/>
                <a:cs typeface="Courier New"/>
              </a:rPr>
              <a:t>, coffee,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          </a:t>
            </a:r>
            <a:r>
              <a:rPr lang="en-US" sz="1400" dirty="0" err="1">
                <a:latin typeface="Courier New"/>
                <a:cs typeface="Courier New"/>
              </a:rPr>
              <a:t>rockyRoad</a:t>
            </a:r>
            <a:r>
              <a:rPr lang="en-US" sz="1400" dirty="0">
                <a:latin typeface="Courier New"/>
                <a:cs typeface="Courier New"/>
              </a:rPr>
              <a:t>, </a:t>
            </a:r>
            <a:r>
              <a:rPr lang="en-US" sz="1400" dirty="0" err="1">
                <a:latin typeface="Courier New"/>
                <a:cs typeface="Courier New"/>
              </a:rPr>
              <a:t>mintChocolateChip</a:t>
            </a:r>
            <a:r>
              <a:rPr lang="en-US" sz="1400" dirty="0">
                <a:latin typeface="Courier New"/>
                <a:cs typeface="Courier New"/>
              </a:rPr>
              <a:t>, </a:t>
            </a:r>
            <a:r>
              <a:rPr lang="en-US" sz="1400" dirty="0" err="1">
                <a:latin typeface="Courier New"/>
                <a:cs typeface="Courier New"/>
              </a:rPr>
              <a:t>cookieDough</a:t>
            </a:r>
            <a:r>
              <a:rPr lang="en-US" sz="1400" dirty="0">
                <a:latin typeface="Courier New"/>
                <a:cs typeface="Courier New"/>
              </a:rPr>
              <a:t>}  // not "vanilla"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public static void main(String[] </a:t>
            </a:r>
            <a:r>
              <a:rPr lang="en-US" sz="1400" dirty="0" err="1">
                <a:latin typeface="Courier New"/>
                <a:cs typeface="Courier New"/>
              </a:rPr>
              <a:t>args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{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Flavor cone1, cone2, cone3;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cone1 = </a:t>
            </a:r>
            <a:r>
              <a:rPr lang="en-US" sz="1400" dirty="0" err="1">
                <a:latin typeface="Courier New"/>
                <a:cs typeface="Courier New"/>
              </a:rPr>
              <a:t>Flavor.rockyRoad</a:t>
            </a:r>
            <a:r>
              <a:rPr lang="en-US" sz="1400" dirty="0">
                <a:latin typeface="Courier New"/>
                <a:cs typeface="Courier New"/>
              </a:rPr>
              <a:t>;  // not ... = "</a:t>
            </a:r>
            <a:r>
              <a:rPr lang="en-US" sz="1400" dirty="0" err="1">
                <a:latin typeface="Courier New"/>
                <a:cs typeface="Courier New"/>
              </a:rPr>
              <a:t>rockyRoad</a:t>
            </a:r>
            <a:r>
              <a:rPr lang="en-US" sz="1400" dirty="0">
                <a:latin typeface="Courier New"/>
                <a:cs typeface="Courier New"/>
              </a:rPr>
              <a:t>";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cone2 = </a:t>
            </a:r>
            <a:r>
              <a:rPr lang="en-US" sz="1400" dirty="0" err="1">
                <a:latin typeface="Courier New"/>
                <a:cs typeface="Courier New"/>
              </a:rPr>
              <a:t>Flavor.chocolate</a:t>
            </a:r>
            <a:r>
              <a:rPr lang="en-US" sz="1400" dirty="0">
                <a:latin typeface="Courier New"/>
                <a:cs typeface="Courier New"/>
              </a:rPr>
              <a:t>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System.out.println("cone1 value: " + </a:t>
            </a:r>
            <a:r>
              <a:rPr lang="en-US" sz="1400" b="1" dirty="0">
                <a:latin typeface="Courier New"/>
                <a:cs typeface="Courier New"/>
              </a:rPr>
              <a:t>cone1</a:t>
            </a:r>
            <a:r>
              <a:rPr lang="en-US" sz="1400" dirty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System.out.println("cone1 ordinal: " + cone1.</a:t>
            </a:r>
            <a:r>
              <a:rPr lang="en-US" sz="1400" b="1" dirty="0">
                <a:latin typeface="Courier New"/>
                <a:cs typeface="Courier New"/>
              </a:rPr>
              <a:t>ordinal</a:t>
            </a:r>
            <a:r>
              <a:rPr lang="en-US" sz="1400" dirty="0">
                <a:latin typeface="Courier New"/>
                <a:cs typeface="Courier New"/>
              </a:rPr>
              <a:t>());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System.out.println("cone1 name: " + cone1.</a:t>
            </a:r>
            <a:r>
              <a:rPr lang="en-US" sz="1400" b="1" dirty="0">
                <a:latin typeface="Courier New"/>
                <a:cs typeface="Courier New"/>
              </a:rPr>
              <a:t>name</a:t>
            </a:r>
            <a:r>
              <a:rPr lang="en-US" sz="1400" dirty="0">
                <a:latin typeface="Courier New"/>
                <a:cs typeface="Courier New"/>
              </a:rPr>
              <a:t>());	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("cone2 value: " + cone2);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("cone2 ordinal: " + cone2.ordinal());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("cone2 name: " + cone2.name());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cone3 = cone1;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("cone3 value: " + cone3);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("cone3 ordinal: " + cone3.ordinal());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   </a:t>
            </a:r>
            <a:r>
              <a:rPr lang="en-US" sz="1400" dirty="0" err="1">
                <a:latin typeface="Courier New"/>
                <a:cs typeface="Courier New"/>
              </a:rPr>
              <a:t>System.out.println</a:t>
            </a:r>
            <a:r>
              <a:rPr lang="en-US" sz="1400" dirty="0">
                <a:latin typeface="Courier New"/>
                <a:cs typeface="Courier New"/>
              </a:rPr>
              <a:t>("cone3 name: " + cone3.name());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   }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}		</a:t>
            </a:r>
          </a:p>
          <a:p>
            <a:pPr>
              <a:buNone/>
            </a:pPr>
            <a:r>
              <a:rPr lang="en-US" sz="1400" dirty="0">
                <a:latin typeface="Courier New"/>
                <a:cs typeface="Courier New"/>
              </a:rPr>
              <a:t>	</a:t>
            </a:r>
          </a:p>
          <a:p>
            <a:pPr>
              <a:buNone/>
            </a:pP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Creating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String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Packages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Random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Math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Formatting output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Enumerated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Wrapper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1 - </a:t>
            </a:r>
            <a:fld id="{90994C07-E970-A243-9601-A1D642E986EC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391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Wrapper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sz="2800" dirty="0" err="1">
                <a:latin typeface="Courier New" pitchFamily="-110" charset="0"/>
              </a:rPr>
              <a:t>java.lang</a:t>
            </a:r>
            <a:r>
              <a:rPr lang="en-US" dirty="0"/>
              <a:t> package contains </a:t>
            </a:r>
            <a:r>
              <a:rPr lang="en-US" i="1" dirty="0"/>
              <a:t>wrapper classes</a:t>
            </a:r>
            <a:r>
              <a:rPr lang="en-US" dirty="0"/>
              <a:t> that correspond to each primitive type: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6" name="Picture 5" descr="Fig3.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57" y="2620963"/>
            <a:ext cx="4003675" cy="335443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313118" y="3093929"/>
            <a:ext cx="1528175" cy="6764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13118" y="3093929"/>
            <a:ext cx="1528175" cy="1678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Generally, we use the 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new</a:t>
            </a:r>
            <a:r>
              <a:rPr lang="en-US" dirty="0"/>
              <a:t> operator to create an object:</a:t>
            </a:r>
          </a:p>
          <a:p>
            <a:pPr>
              <a:buNone/>
            </a:pPr>
            <a:r>
              <a:rPr lang="en-US" sz="2400" dirty="0">
                <a:latin typeface="Courier New"/>
                <a:cs typeface="Courier New"/>
              </a:rPr>
              <a:t>			</a:t>
            </a:r>
            <a:r>
              <a:rPr lang="en-US" sz="2400" u="sng" dirty="0">
                <a:latin typeface="Courier New"/>
                <a:cs typeface="Courier New"/>
              </a:rPr>
              <a:t>S</a:t>
            </a:r>
            <a:r>
              <a:rPr lang="en-US" sz="2400" dirty="0">
                <a:latin typeface="Courier New"/>
                <a:cs typeface="Courier New"/>
              </a:rPr>
              <a:t>tring title;</a:t>
            </a:r>
          </a:p>
          <a:p>
            <a:pPr>
              <a:buNone/>
            </a:pPr>
            <a:r>
              <a:rPr lang="en-US" sz="2400" dirty="0">
                <a:latin typeface="Courier New"/>
                <a:cs typeface="Courier New"/>
              </a:rPr>
              <a:t>			title = </a:t>
            </a:r>
            <a:r>
              <a:rPr lang="en-US" sz="2400" b="1" dirty="0">
                <a:solidFill>
                  <a:srgbClr val="FF0000"/>
                </a:solidFill>
                <a:latin typeface="Courier New"/>
                <a:cs typeface="Courier New"/>
              </a:rPr>
              <a:t>new</a:t>
            </a:r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u="sng" dirty="0">
                <a:latin typeface="Courier New"/>
                <a:cs typeface="Courier New"/>
              </a:rPr>
              <a:t>S</a:t>
            </a:r>
            <a:r>
              <a:rPr lang="en-US" sz="2400" dirty="0">
                <a:latin typeface="Courier New"/>
                <a:cs typeface="Courier New"/>
              </a:rPr>
              <a:t>tring("James Gosling");</a:t>
            </a:r>
          </a:p>
          <a:p>
            <a:endParaRPr lang="en-US" dirty="0"/>
          </a:p>
          <a:p>
            <a:pPr>
              <a:spcAft>
                <a:spcPts val="2400"/>
              </a:spcAft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canner scan =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canner(System.in);</a:t>
            </a:r>
          </a:p>
          <a:p>
            <a:pPr marL="800100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Creating an object is called </a:t>
            </a:r>
            <a:r>
              <a:rPr lang="en-US" i="1" dirty="0">
                <a:solidFill>
                  <a:srgbClr val="FF0000"/>
                </a:solidFill>
              </a:rPr>
              <a:t>instantiation</a:t>
            </a:r>
            <a:r>
              <a:rPr lang="en-US" i="1" dirty="0"/>
              <a:t>.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An object is an </a:t>
            </a:r>
            <a:r>
              <a:rPr lang="en-US" i="1" dirty="0">
                <a:solidFill>
                  <a:srgbClr val="FF0000"/>
                </a:solidFill>
              </a:rPr>
              <a:t>instance</a:t>
            </a:r>
            <a:r>
              <a:rPr lang="en-US" i="1" dirty="0"/>
              <a:t> </a:t>
            </a:r>
            <a:r>
              <a:rPr lang="en-US" dirty="0"/>
              <a:t>of a particular class.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3 - </a:t>
            </a:r>
            <a:fld id="{90994C07-E970-A243-9601-A1D642E986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67847" y="3454216"/>
            <a:ext cx="52149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  <a:latin typeface="Arial" pitchFamily="-110" charset="0"/>
              </a:rPr>
              <a:t>This calls the String </a:t>
            </a:r>
            <a:r>
              <a:rPr lang="en-US" sz="2000" b="1" i="1" u="sng" dirty="0">
                <a:solidFill>
                  <a:srgbClr val="008000"/>
                </a:solidFill>
                <a:latin typeface="Arial" pitchFamily="-110" charset="0"/>
              </a:rPr>
              <a:t>constructor</a:t>
            </a:r>
            <a:r>
              <a:rPr lang="en-US" sz="2000" b="1" dirty="0">
                <a:solidFill>
                  <a:srgbClr val="008000"/>
                </a:solidFill>
                <a:latin typeface="Arial" pitchFamily="-110" charset="0"/>
              </a:rPr>
              <a:t>, which is</a:t>
            </a:r>
          </a:p>
          <a:p>
            <a:pPr algn="ctr"/>
            <a:r>
              <a:rPr lang="en-US" sz="2000" b="1" dirty="0">
                <a:solidFill>
                  <a:srgbClr val="008000"/>
                </a:solidFill>
                <a:latin typeface="Arial" pitchFamily="-110" charset="0"/>
              </a:rPr>
              <a:t>a special method that sets up the object.</a:t>
            </a:r>
            <a:endParaRPr lang="en-US" sz="2000" dirty="0">
              <a:solidFill>
                <a:srgbClr val="008000"/>
              </a:solidFill>
              <a:latin typeface="Arial" pitchFamily="-110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 rot="16200000">
            <a:off x="4746716" y="734828"/>
            <a:ext cx="457200" cy="5029200"/>
          </a:xfrm>
          <a:prstGeom prst="leftBrace">
            <a:avLst>
              <a:gd name="adj1" fmla="val 91667"/>
              <a:gd name="adj2" fmla="val 50000"/>
            </a:avLst>
          </a:prstGeom>
          <a:noFill/>
          <a:ln w="3175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The following declaration creates an </a:t>
            </a:r>
            <a:r>
              <a:rPr lang="en-US" sz="2800" dirty="0">
                <a:latin typeface="Courier New" pitchFamily="-110" charset="0"/>
              </a:rPr>
              <a:t>Integer</a:t>
            </a:r>
            <a:r>
              <a:rPr lang="en-US" dirty="0"/>
              <a:t> object:</a:t>
            </a:r>
          </a:p>
          <a:p>
            <a:pPr algn="ctr">
              <a:lnSpc>
                <a:spcPct val="80000"/>
              </a:lnSpc>
              <a:spcBef>
                <a:spcPct val="70000"/>
              </a:spcBef>
              <a:buNone/>
            </a:pPr>
            <a:r>
              <a:rPr lang="en-US" sz="2400" dirty="0">
                <a:latin typeface="Courier New" pitchFamily="-110" charset="0"/>
              </a:rPr>
              <a:t>	Integer age = new Integer(40);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An object of a wrapper class can be used in any situation where a primitive value will not suffice.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For example, some objects serve as collections of other objects.</a:t>
            </a:r>
          </a:p>
          <a:p>
            <a:pPr>
              <a:lnSpc>
                <a:spcPct val="80000"/>
              </a:lnSpc>
              <a:spcBef>
                <a:spcPct val="70000"/>
              </a:spcBef>
            </a:pPr>
            <a:r>
              <a:rPr lang="en-US" dirty="0"/>
              <a:t>Primitive values could not be stored in such collections, but wrapper objects could be.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dirty="0"/>
              <a:t>Wrapper classes also contain </a:t>
            </a:r>
            <a:r>
              <a:rPr lang="en-US" u="sng" dirty="0"/>
              <a:t>static methods</a:t>
            </a:r>
            <a:r>
              <a:rPr lang="en-US" dirty="0"/>
              <a:t> that help manage the associated type.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/>
              <a:t>For example, the </a:t>
            </a:r>
            <a:r>
              <a:rPr lang="en-US" sz="2800" dirty="0">
                <a:latin typeface="Courier New" pitchFamily="-110" charset="0"/>
              </a:rPr>
              <a:t>Integer</a:t>
            </a:r>
            <a:r>
              <a:rPr lang="en-US" dirty="0"/>
              <a:t> class contains a method to convert an integer stored in </a:t>
            </a:r>
            <a:r>
              <a:rPr lang="en-US" u="sng" dirty="0">
                <a:solidFill>
                  <a:srgbClr val="0070C0"/>
                </a:solidFill>
              </a:rPr>
              <a:t>a </a:t>
            </a:r>
            <a:r>
              <a:rPr lang="en-US" sz="2800" u="sng" dirty="0">
                <a:solidFill>
                  <a:srgbClr val="0070C0"/>
                </a:solidFill>
                <a:latin typeface="Courier New" pitchFamily="-110" charset="0"/>
              </a:rPr>
              <a:t>String</a:t>
            </a:r>
            <a:r>
              <a:rPr lang="en-US" u="sng" dirty="0">
                <a:solidFill>
                  <a:srgbClr val="0070C0"/>
                </a:solidFill>
              </a:rPr>
              <a:t> to an </a:t>
            </a:r>
            <a:r>
              <a:rPr lang="en-US" sz="2800" u="sng" dirty="0" err="1">
                <a:solidFill>
                  <a:srgbClr val="0070C0"/>
                </a:solidFill>
                <a:latin typeface="Courier New" pitchFamily="-110" charset="0"/>
              </a:rPr>
              <a:t>int</a:t>
            </a:r>
            <a:r>
              <a:rPr lang="en-US" u="sng" dirty="0">
                <a:solidFill>
                  <a:srgbClr val="0070C0"/>
                </a:solidFill>
              </a:rPr>
              <a:t> value</a:t>
            </a:r>
            <a:r>
              <a:rPr lang="en-US" dirty="0"/>
              <a:t>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Courier New" pitchFamily="-110" charset="0"/>
              </a:rPr>
              <a:t>num = </a:t>
            </a:r>
            <a:r>
              <a:rPr lang="en-US" sz="2400" b="1" dirty="0" err="1">
                <a:solidFill>
                  <a:srgbClr val="FF0000"/>
                </a:solidFill>
                <a:latin typeface="Courier New" pitchFamily="-110" charset="0"/>
              </a:rPr>
              <a:t>Integer.</a:t>
            </a:r>
            <a:r>
              <a:rPr lang="en-US" sz="2400" b="1" u="sng" dirty="0" err="1">
                <a:solidFill>
                  <a:srgbClr val="FF0000"/>
                </a:solidFill>
                <a:latin typeface="Courier New" pitchFamily="-110" charset="0"/>
              </a:rPr>
              <a:t>parseInt</a:t>
            </a:r>
            <a:r>
              <a:rPr lang="en-US" sz="2400" b="1" dirty="0" err="1">
                <a:solidFill>
                  <a:srgbClr val="FF0000"/>
                </a:solidFill>
                <a:latin typeface="Courier New" pitchFamily="-110" charset="0"/>
              </a:rPr>
              <a:t>(str</a:t>
            </a:r>
            <a:r>
              <a:rPr lang="en-US" sz="2400" b="1" dirty="0">
                <a:solidFill>
                  <a:srgbClr val="FF0000"/>
                </a:solidFill>
                <a:latin typeface="Courier New" pitchFamily="-110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dirty="0"/>
              <a:t>The wrapper classes often contain useful constants as well.</a:t>
            </a:r>
          </a:p>
          <a:p>
            <a:pPr>
              <a:lnSpc>
                <a:spcPct val="90000"/>
              </a:lnSpc>
            </a:pPr>
            <a:r>
              <a:rPr lang="en-US" dirty="0"/>
              <a:t>For example, the </a:t>
            </a:r>
            <a:r>
              <a:rPr lang="en-US" sz="2800" dirty="0">
                <a:latin typeface="Courier New" pitchFamily="-110" charset="0"/>
              </a:rPr>
              <a:t>Integer</a:t>
            </a:r>
            <a:r>
              <a:rPr lang="en-US" dirty="0"/>
              <a:t> class contains </a:t>
            </a:r>
            <a:r>
              <a:rPr lang="en-US" sz="2800" b="1" dirty="0">
                <a:solidFill>
                  <a:srgbClr val="0000FF"/>
                </a:solidFill>
                <a:latin typeface="Courier New" pitchFamily="-110" charset="0"/>
              </a:rPr>
              <a:t>MIN_VALUE</a:t>
            </a:r>
            <a:r>
              <a:rPr lang="en-US" dirty="0"/>
              <a:t> and </a:t>
            </a:r>
            <a:r>
              <a:rPr lang="en-US" sz="2800" b="1" dirty="0">
                <a:solidFill>
                  <a:srgbClr val="0000FF"/>
                </a:solidFill>
                <a:latin typeface="Courier New" pitchFamily="-110" charset="0"/>
              </a:rPr>
              <a:t>MAX_VALUE</a:t>
            </a:r>
            <a:r>
              <a:rPr lang="en-US" dirty="0"/>
              <a:t> which hold the smallest and largest </a:t>
            </a:r>
            <a:r>
              <a:rPr lang="en-US" sz="2800" dirty="0" err="1">
                <a:latin typeface="Courier New" pitchFamily="-110" charset="0"/>
              </a:rPr>
              <a:t>int</a:t>
            </a:r>
            <a:r>
              <a:rPr lang="en-US" dirty="0"/>
              <a:t> values.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integer to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 n = '345';</a:t>
            </a:r>
          </a:p>
          <a:p>
            <a:r>
              <a:rPr lang="en-US" dirty="0"/>
              <a:t>How to convert n -&gt; 345?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</a:t>
            </a: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</a:t>
            </a:r>
            <a:r>
              <a:rPr lang="en-US" dirty="0"/>
              <a:t> = 123; </a:t>
            </a:r>
          </a:p>
          <a:p>
            <a:r>
              <a:rPr lang="en-US" dirty="0"/>
              <a:t>How to convert 123 </a:t>
            </a:r>
            <a:r>
              <a:rPr lang="en-US" dirty="0">
                <a:sym typeface="Wingdings" panose="05000000000000000000" pitchFamily="2" charset="2"/>
              </a:rPr>
              <a:t> "123"?</a:t>
            </a:r>
          </a:p>
          <a:p>
            <a:pPr lvl="1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String.valueOf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"" +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Integer.toString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methods of the </a:t>
            </a:r>
            <a:r>
              <a:rPr lang="en-US" dirty="0">
                <a:latin typeface="Courier New"/>
                <a:cs typeface="Courier New"/>
              </a:rPr>
              <a:t>Integer</a:t>
            </a:r>
            <a:r>
              <a:rPr lang="en-US" dirty="0"/>
              <a:t> class: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3 - </a:t>
            </a:r>
            <a:fld id="{90994C07-E970-A243-9601-A1D642E986EC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6" name="Picture 5" descr="Fig3.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319" y="2023533"/>
            <a:ext cx="5512395" cy="399626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486400" y="5084466"/>
            <a:ext cx="512466" cy="90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3008" y="4849792"/>
            <a:ext cx="248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Should be </a:t>
            </a:r>
            <a:r>
              <a:rPr lang="en-CA" dirty="0" err="1">
                <a:solidFill>
                  <a:srgbClr val="FF0000"/>
                </a:solidFill>
              </a:rPr>
              <a:t>toHexString</a:t>
            </a:r>
            <a:r>
              <a:rPr lang="en-CA" dirty="0">
                <a:solidFill>
                  <a:srgbClr val="FF0000"/>
                </a:solidFill>
              </a:rPr>
              <a:t>(</a:t>
            </a:r>
            <a:r>
              <a:rPr lang="en-CA" dirty="0" err="1">
                <a:solidFill>
                  <a:srgbClr val="FF0000"/>
                </a:solidFill>
              </a:rPr>
              <a:t>int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FF0000"/>
                </a:solidFill>
              </a:rPr>
              <a:t>num</a:t>
            </a:r>
            <a:r>
              <a:rPr lang="en-CA" dirty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9545" y="4374573"/>
            <a:ext cx="1440774" cy="475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String </a:t>
            </a:r>
            <a:r>
              <a:rPr lang="en-US" dirty="0" err="1"/>
              <a:t>num</a:t>
            </a:r>
            <a:r>
              <a:rPr lang="en-US" dirty="0"/>
              <a:t> = '345.67';</a:t>
            </a:r>
          </a:p>
          <a:p>
            <a:r>
              <a:rPr lang="en-US" dirty="0"/>
              <a:t>How to convert </a:t>
            </a:r>
            <a:r>
              <a:rPr lang="en-US" dirty="0" err="1"/>
              <a:t>num</a:t>
            </a:r>
            <a:r>
              <a:rPr lang="en-US" dirty="0"/>
              <a:t> -&gt; 345.67?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double m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Double.</a:t>
            </a: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parseDouble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/>
              <a:t>Try this one. Conversion.java.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2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Autoboxing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i="1" dirty="0" err="1"/>
              <a:t>Autoboxing</a:t>
            </a:r>
            <a:r>
              <a:rPr lang="en-US" dirty="0"/>
              <a:t> is the automatic conversion of a primitive value to a corresponding wrapper object.</a:t>
            </a:r>
          </a:p>
          <a:p>
            <a:pPr>
              <a:buNone/>
            </a:pPr>
            <a:r>
              <a:rPr lang="en-US" sz="2800" dirty="0">
                <a:latin typeface="Courier New" pitchFamily="-110" charset="0"/>
              </a:rPr>
              <a:t>					</a:t>
            </a:r>
            <a:r>
              <a:rPr lang="en-US" sz="2595" dirty="0">
                <a:latin typeface="Courier New" pitchFamily="-110" charset="0"/>
              </a:rPr>
              <a:t>Integer </a:t>
            </a:r>
            <a:r>
              <a:rPr lang="en-US" sz="2595" dirty="0" err="1">
                <a:latin typeface="Courier New" pitchFamily="-110" charset="0"/>
              </a:rPr>
              <a:t>obj</a:t>
            </a:r>
            <a:r>
              <a:rPr lang="en-US" sz="2595" dirty="0">
                <a:latin typeface="Courier New" pitchFamily="-110" charset="0"/>
              </a:rPr>
              <a:t>;</a:t>
            </a:r>
          </a:p>
          <a:p>
            <a:pPr>
              <a:buNone/>
            </a:pPr>
            <a:r>
              <a:rPr lang="en-US" sz="2595" dirty="0">
                <a:latin typeface="Courier New" pitchFamily="-110" charset="0"/>
              </a:rPr>
              <a:t>					</a:t>
            </a:r>
            <a:r>
              <a:rPr lang="en-US" sz="2595" dirty="0" err="1">
                <a:latin typeface="Courier New" pitchFamily="-110" charset="0"/>
              </a:rPr>
              <a:t>int</a:t>
            </a:r>
            <a:r>
              <a:rPr lang="en-US" sz="2595" dirty="0">
                <a:latin typeface="Courier New" pitchFamily="-110" charset="0"/>
              </a:rPr>
              <a:t> num = 42;</a:t>
            </a:r>
          </a:p>
          <a:p>
            <a:pPr>
              <a:buNone/>
            </a:pPr>
            <a:r>
              <a:rPr lang="en-US" sz="2595" dirty="0">
                <a:latin typeface="Courier New" pitchFamily="-110" charset="0"/>
              </a:rPr>
              <a:t>					</a:t>
            </a:r>
            <a:r>
              <a:rPr lang="en-US" sz="2595" dirty="0" err="1">
                <a:latin typeface="Courier New" pitchFamily="-110" charset="0"/>
              </a:rPr>
              <a:t>obj</a:t>
            </a:r>
            <a:r>
              <a:rPr lang="en-US" sz="2595" dirty="0">
                <a:latin typeface="Courier New" pitchFamily="-110" charset="0"/>
              </a:rPr>
              <a:t> = num;</a:t>
            </a:r>
          </a:p>
          <a:p>
            <a:pPr>
              <a:spcBef>
                <a:spcPct val="70000"/>
              </a:spcBef>
            </a:pPr>
            <a:r>
              <a:rPr lang="en-US" dirty="0"/>
              <a:t>The assignment creates the appropriate </a:t>
            </a:r>
            <a:r>
              <a:rPr lang="en-US" sz="2800" dirty="0">
                <a:latin typeface="Courier New" pitchFamily="-110" charset="0"/>
              </a:rPr>
              <a:t>Integer</a:t>
            </a:r>
            <a:r>
              <a:rPr lang="en-US" dirty="0"/>
              <a:t> object.</a:t>
            </a:r>
          </a:p>
          <a:p>
            <a:pPr>
              <a:spcBef>
                <a:spcPct val="70000"/>
              </a:spcBef>
            </a:pPr>
            <a:r>
              <a:rPr lang="en-US" dirty="0"/>
              <a:t>The reverse conversion (called </a:t>
            </a:r>
            <a:r>
              <a:rPr lang="en-US" i="1" dirty="0"/>
              <a:t>unboxing</a:t>
            </a:r>
            <a:r>
              <a:rPr lang="en-US" dirty="0"/>
              <a:t>) also occurs automatically as needed.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Autoboxing</a:t>
            </a:r>
            <a:r>
              <a:rPr lang="en-US" dirty="0"/>
              <a:t> and Unboxing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1837" y="1866734"/>
            <a:ext cx="7281187" cy="40400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95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F788B-DB28-DD47-A2EB-F562EF9A5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7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85000"/>
              </a:spcBef>
            </a:pPr>
            <a:r>
              <a:rPr lang="en-US" dirty="0"/>
              <a:t>Because strings are so common, we don't have to use the </a:t>
            </a:r>
            <a:r>
              <a:rPr lang="en-US" dirty="0">
                <a:latin typeface="Courier New" pitchFamily="-110" charset="0"/>
              </a:rPr>
              <a:t>new</a:t>
            </a:r>
            <a:r>
              <a:rPr lang="en-US" dirty="0"/>
              <a:t> operator to create a </a:t>
            </a:r>
            <a:r>
              <a:rPr lang="en-US" sz="2800" dirty="0">
                <a:latin typeface="Courier New" pitchFamily="-110" charset="0"/>
              </a:rPr>
              <a:t>String</a:t>
            </a:r>
            <a:r>
              <a:rPr lang="en-US" dirty="0"/>
              <a:t> object.</a:t>
            </a:r>
          </a:p>
          <a:p>
            <a:pPr lvl="1">
              <a:spcBef>
                <a:spcPct val="85000"/>
              </a:spcBef>
              <a:buNone/>
            </a:pPr>
            <a:r>
              <a:rPr lang="en-US" sz="2000" u="sng" dirty="0">
                <a:latin typeface="Courier New" pitchFamily="-110" charset="0"/>
              </a:rPr>
              <a:t>S</a:t>
            </a:r>
            <a:r>
              <a:rPr lang="en-US" sz="2000" dirty="0">
                <a:latin typeface="Courier New" pitchFamily="-110" charset="0"/>
              </a:rPr>
              <a:t>tring title = "Java rocks!";  // It is also okay.</a:t>
            </a:r>
          </a:p>
          <a:p>
            <a:pPr lvl="1">
              <a:spcBef>
                <a:spcPct val="85000"/>
              </a:spcBef>
              <a:buNone/>
            </a:pPr>
            <a:r>
              <a:rPr lang="en-US" sz="2000" u="sng" dirty="0">
                <a:latin typeface="Courier New" pitchFamily="-110" charset="0"/>
              </a:rPr>
              <a:t>S</a:t>
            </a:r>
            <a:r>
              <a:rPr lang="en-US" sz="2000" dirty="0">
                <a:latin typeface="Courier New" pitchFamily="-110" charset="0"/>
              </a:rPr>
              <a:t>tring </a:t>
            </a:r>
            <a:r>
              <a:rPr lang="en-US" sz="2000" dirty="0" err="1">
                <a:latin typeface="Courier New" pitchFamily="-110" charset="0"/>
              </a:rPr>
              <a:t>anotherTitle</a:t>
            </a:r>
            <a:r>
              <a:rPr lang="en-US" sz="2000" dirty="0">
                <a:latin typeface="Courier New" pitchFamily="-110" charset="0"/>
              </a:rPr>
              <a:t> = new </a:t>
            </a:r>
            <a:r>
              <a:rPr lang="en-US" sz="2000" u="sng" dirty="0">
                <a:latin typeface="Courier New" pitchFamily="-110" charset="0"/>
              </a:rPr>
              <a:t>S</a:t>
            </a:r>
            <a:r>
              <a:rPr lang="en-US" sz="2000" dirty="0">
                <a:latin typeface="Courier New" pitchFamily="-110" charset="0"/>
              </a:rPr>
              <a:t>tring("Java rocks!");</a:t>
            </a:r>
            <a:endParaRPr lang="en-US" sz="2000" dirty="0"/>
          </a:p>
          <a:p>
            <a:pPr>
              <a:spcBef>
                <a:spcPct val="85000"/>
              </a:spcBef>
            </a:pPr>
            <a:r>
              <a:rPr lang="en-US" dirty="0"/>
              <a:t>This is </a:t>
            </a:r>
            <a:r>
              <a:rPr lang="en-US" dirty="0">
                <a:solidFill>
                  <a:srgbClr val="FF0000"/>
                </a:solidFill>
              </a:rPr>
              <a:t>special syntax </a:t>
            </a:r>
            <a:r>
              <a:rPr lang="en-US" dirty="0"/>
              <a:t>that works </a:t>
            </a:r>
            <a:r>
              <a:rPr lang="en-US" u="sng" dirty="0"/>
              <a:t>only</a:t>
            </a:r>
            <a:r>
              <a:rPr lang="en-US" dirty="0"/>
              <a:t> for strings.</a:t>
            </a:r>
          </a:p>
          <a:p>
            <a:pPr>
              <a:spcBef>
                <a:spcPct val="85000"/>
              </a:spcBef>
            </a:pPr>
            <a:r>
              <a:rPr lang="en-US" dirty="0"/>
              <a:t>Each string literal (enclosed in double quotes) represents a </a:t>
            </a:r>
            <a:r>
              <a:rPr lang="en-US" sz="2800" dirty="0">
                <a:latin typeface="Courier New" pitchFamily="-110" charset="0"/>
              </a:rPr>
              <a:t>String</a:t>
            </a:r>
            <a:r>
              <a:rPr lang="en-US" dirty="0"/>
              <a:t> object.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Invoking (</a:t>
            </a:r>
            <a:r>
              <a:rPr lang="en-US" dirty="0" err="1"/>
              <a:t>oac</a:t>
            </a:r>
            <a:r>
              <a:rPr lang="en-US" dirty="0"/>
              <a:t> Calling)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3756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We've seen that once an object has been instantiated, we can use the </a:t>
            </a:r>
            <a:r>
              <a:rPr lang="en-US" b="1" i="1" u="sng" dirty="0">
                <a:solidFill>
                  <a:srgbClr val="0000FF"/>
                </a:solidFill>
              </a:rPr>
              <a:t>dot</a:t>
            </a:r>
            <a:r>
              <a:rPr lang="en-US" b="1" i="1" dirty="0">
                <a:solidFill>
                  <a:srgbClr val="0000FF"/>
                </a:solidFill>
              </a:rPr>
              <a:t> operator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to invoke (</a:t>
            </a:r>
            <a:r>
              <a:rPr lang="en-US" dirty="0" err="1"/>
              <a:t>oac</a:t>
            </a:r>
            <a:r>
              <a:rPr lang="en-US" dirty="0"/>
              <a:t> call) its methods. (Actually the </a:t>
            </a:r>
            <a:r>
              <a:rPr lang="en-US" b="1" dirty="0">
                <a:solidFill>
                  <a:srgbClr val="0000FF"/>
                </a:solidFill>
              </a:rPr>
              <a:t>.</a:t>
            </a:r>
            <a:r>
              <a:rPr lang="en-US" dirty="0"/>
              <a:t> operator means that methods belong to the object.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 means the actual invocation of the methods.)</a:t>
            </a:r>
          </a:p>
          <a:p>
            <a:pPr marL="80645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String title = "Java rocks!";</a:t>
            </a:r>
          </a:p>
          <a:p>
            <a:pPr marL="80645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 err="1">
                <a:latin typeface="Consolas" panose="020B0609020204030204" pitchFamily="49" charset="0"/>
              </a:rPr>
              <a:t>int</a:t>
            </a:r>
            <a:r>
              <a:rPr lang="en-US" sz="2400" dirty="0">
                <a:latin typeface="Consolas" panose="020B0609020204030204" pitchFamily="49" charset="0"/>
              </a:rPr>
              <a:t> count; </a:t>
            </a:r>
          </a:p>
          <a:p>
            <a:pPr marL="80645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int first; </a:t>
            </a:r>
          </a:p>
          <a:p>
            <a:pPr marL="80645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count = </a:t>
            </a:r>
            <a:r>
              <a:rPr lang="en-US" sz="2400" dirty="0" err="1">
                <a:latin typeface="Consolas" panose="020B0609020204030204" pitchFamily="49" charset="0"/>
              </a:rPr>
              <a:t>title</a:t>
            </a:r>
            <a:r>
              <a:rPr lang="en-US" sz="24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  <a:r>
              <a:rPr lang="en-US" sz="2400" b="1" dirty="0" err="1">
                <a:latin typeface="Consolas" panose="020B0609020204030204" pitchFamily="49" charset="0"/>
              </a:rPr>
              <a:t>length</a:t>
            </a:r>
            <a:r>
              <a:rPr lang="en-US" sz="2400" b="1" dirty="0">
                <a:solidFill>
                  <a:srgbClr val="0000FF"/>
                </a:solidFill>
                <a:latin typeface="Consolas" panose="020B0609020204030204" pitchFamily="49" charset="0"/>
              </a:rPr>
              <a:t>()</a:t>
            </a:r>
            <a:r>
              <a:rPr lang="en-US" sz="2400" dirty="0">
                <a:latin typeface="Consolas" panose="020B0609020204030204" pitchFamily="49" charset="0"/>
              </a:rPr>
              <a:t>;  // It means (</a:t>
            </a:r>
            <a:r>
              <a:rPr lang="en-US" sz="2400" dirty="0" err="1">
                <a:latin typeface="Consolas" panose="020B0609020204030204" pitchFamily="49" charset="0"/>
              </a:rPr>
              <a:t>title.length</a:t>
            </a:r>
            <a:r>
              <a:rPr lang="en-US" sz="2400" dirty="0">
                <a:latin typeface="Consolas" panose="020B0609020204030204" pitchFamily="49" charset="0"/>
              </a:rPr>
              <a:t>)()</a:t>
            </a:r>
          </a:p>
          <a:p>
            <a:pPr marL="80645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 err="1">
                <a:latin typeface="Consolas" panose="020B0609020204030204" pitchFamily="49" charset="0"/>
              </a:rPr>
              <a:t>System.out.println</a:t>
            </a:r>
            <a:r>
              <a:rPr lang="en-US" sz="2400" dirty="0">
                <a:latin typeface="Consolas" panose="020B0609020204030204" pitchFamily="49" charset="0"/>
              </a:rPr>
              <a:t>("The length of \"" + title +</a:t>
            </a:r>
          </a:p>
          <a:p>
            <a:pPr marL="80645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							"\" is " + </a:t>
            </a:r>
            <a:r>
              <a:rPr lang="en-US" sz="2400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title.length</a:t>
            </a:r>
            <a:r>
              <a:rPr lang="en-US" sz="2400" b="1" dirty="0">
                <a:solidFill>
                  <a:srgbClr val="00B050"/>
                </a:solidFill>
                <a:latin typeface="Consolas" panose="020B0609020204030204" pitchFamily="49" charset="0"/>
              </a:rPr>
              <a:t>()</a:t>
            </a:r>
            <a:r>
              <a:rPr lang="en-US" sz="2400" dirty="0">
                <a:latin typeface="Consolas" panose="020B0609020204030204" pitchFamily="49" charset="0"/>
              </a:rPr>
              <a:t> + ".");</a:t>
            </a:r>
          </a:p>
          <a:p>
            <a:pPr marL="80645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dirty="0">
                <a:latin typeface="Consolas" panose="020B0609020204030204" pitchFamily="49" charset="0"/>
              </a:rPr>
              <a:t>first = </a:t>
            </a:r>
            <a:r>
              <a:rPr lang="en-US" sz="2400" dirty="0" err="1">
                <a:latin typeface="Consolas" panose="020B0609020204030204" pitchFamily="49" charset="0"/>
              </a:rPr>
              <a:t>scan</a:t>
            </a:r>
            <a:r>
              <a:rPr lang="en-US" sz="2400" b="1" dirty="0" err="1">
                <a:solidFill>
                  <a:srgbClr val="0000FF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latin typeface="Consolas" panose="020B0609020204030204" pitchFamily="49" charset="0"/>
              </a:rPr>
              <a:t>nextInt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u="sng" dirty="0">
                <a:solidFill>
                  <a:srgbClr val="00B050"/>
                </a:solidFill>
              </a:rPr>
              <a:t>A method may </a:t>
            </a:r>
            <a:r>
              <a:rPr lang="en-US" b="1" i="1" u="sng" dirty="0">
                <a:solidFill>
                  <a:srgbClr val="00B050"/>
                </a:solidFill>
              </a:rPr>
              <a:t>return</a:t>
            </a:r>
            <a:r>
              <a:rPr lang="en-US" i="1" u="sng" dirty="0">
                <a:solidFill>
                  <a:srgbClr val="00B050"/>
                </a:solidFill>
              </a:rPr>
              <a:t> a value</a:t>
            </a:r>
            <a:r>
              <a:rPr lang="en-US" dirty="0"/>
              <a:t>, which can be used in an assignment or expression.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 method invocation can be thought of as asking an object to perform a service.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3 - </a:t>
            </a:r>
            <a:fld id="{90994C07-E970-A243-9601-A1D642E986E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5674</Words>
  <Application>Microsoft Office PowerPoint</Application>
  <PresentationFormat>On-screen Show (4:3)</PresentationFormat>
  <Paragraphs>846</Paragraphs>
  <Slides>77</Slides>
  <Notes>77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3" baseType="lpstr">
      <vt:lpstr>Arial</vt:lpstr>
      <vt:lpstr>Calibri</vt:lpstr>
      <vt:lpstr>Cambria Math</vt:lpstr>
      <vt:lpstr>Consolas</vt:lpstr>
      <vt:lpstr>Courier New</vt:lpstr>
      <vt:lpstr>Office Theme</vt:lpstr>
      <vt:lpstr>PowerPoint Presentation</vt:lpstr>
      <vt:lpstr>Highlights of Chapter 2</vt:lpstr>
      <vt:lpstr>PowerPoint Presentation</vt:lpstr>
      <vt:lpstr>Objectives</vt:lpstr>
      <vt:lpstr>Content</vt:lpstr>
      <vt:lpstr>1. Creating Objects</vt:lpstr>
      <vt:lpstr>PowerPoint Presentation</vt:lpstr>
      <vt:lpstr>Creating Strings</vt:lpstr>
      <vt:lpstr>Invoking (oac Calling) Methods</vt:lpstr>
      <vt:lpstr>Object References</vt:lpstr>
      <vt:lpstr>Assignment Revisited</vt:lpstr>
      <vt:lpstr>PowerPoint Presentation</vt:lpstr>
      <vt:lpstr>PowerPoint Presentation</vt:lpstr>
      <vt:lpstr>1.1 Aliases</vt:lpstr>
      <vt:lpstr>Garbage Collection</vt:lpstr>
      <vt:lpstr>PowerPoint Presentation</vt:lpstr>
      <vt:lpstr>Content</vt:lpstr>
      <vt:lpstr>2. The String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</vt:lpstr>
      <vt:lpstr>3. Packages</vt:lpstr>
      <vt:lpstr>The Java API</vt:lpstr>
      <vt:lpstr>Packages</vt:lpstr>
      <vt:lpstr>Import Declarations</vt:lpstr>
      <vt:lpstr>PowerPoint Presentation</vt:lpstr>
      <vt:lpstr>The java.lang Package</vt:lpstr>
      <vt:lpstr>Intermediate Summary</vt:lpstr>
      <vt:lpstr>Content</vt:lpstr>
      <vt:lpstr>4. The Random Class</vt:lpstr>
      <vt:lpstr>PowerPoint Presentation</vt:lpstr>
      <vt:lpstr>PowerPoint Presentation</vt:lpstr>
      <vt:lpstr>Random Integer between a &amp; b</vt:lpstr>
      <vt:lpstr>PowerPoint Presentation</vt:lpstr>
      <vt:lpstr>Content</vt:lpstr>
      <vt:lpstr>5. The Math Class</vt:lpstr>
      <vt:lpstr>PowerPoint Presentation</vt:lpstr>
      <vt:lpstr>PowerPoint Presentation</vt:lpstr>
      <vt:lpstr>Sine Function</vt:lpstr>
      <vt:lpstr>How to Use Math.sin(angle)</vt:lpstr>
      <vt:lpstr>Quadratic Equation</vt:lpstr>
      <vt:lpstr>PowerPoint Presentation</vt:lpstr>
      <vt:lpstr>PowerPoint Presentation</vt:lpstr>
      <vt:lpstr>PowerPoint Presentation</vt:lpstr>
      <vt:lpstr>Intermediate Summary</vt:lpstr>
      <vt:lpstr>Content</vt:lpstr>
      <vt:lpstr>6. Formatting Output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Pattern Examples</vt:lpstr>
      <vt:lpstr>PowerPoint Presentation</vt:lpstr>
      <vt:lpstr>PowerPoint Presentation</vt:lpstr>
      <vt:lpstr>NumberFormat vs. Decimal Format</vt:lpstr>
      <vt:lpstr>PowerPoint Presentation</vt:lpstr>
      <vt:lpstr>Content</vt:lpstr>
      <vt:lpstr>7. Enumerated Types</vt:lpstr>
      <vt:lpstr>PowerPoint Presentation</vt:lpstr>
      <vt:lpstr>PowerPoint Presentation</vt:lpstr>
      <vt:lpstr>PowerPoint Presentation</vt:lpstr>
      <vt:lpstr>PowerPoint Presentation</vt:lpstr>
      <vt:lpstr>Content</vt:lpstr>
      <vt:lpstr>8. Wrapper Classes</vt:lpstr>
      <vt:lpstr>PowerPoint Presentation</vt:lpstr>
      <vt:lpstr>PowerPoint Presentation</vt:lpstr>
      <vt:lpstr>Convert integer to string</vt:lpstr>
      <vt:lpstr>PowerPoint Presentation</vt:lpstr>
      <vt:lpstr>PowerPoint Presentation</vt:lpstr>
      <vt:lpstr>Autoboxing</vt:lpstr>
      <vt:lpstr>Autoboxing and Unboxing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Foundations</dc:title>
  <dc:creator>John Lewis</dc:creator>
  <cp:lastModifiedBy>Mahnhoon Lee</cp:lastModifiedBy>
  <cp:revision>204</cp:revision>
  <dcterms:created xsi:type="dcterms:W3CDTF">2013-08-02T20:57:49Z</dcterms:created>
  <dcterms:modified xsi:type="dcterms:W3CDTF">2022-09-28T19:20:25Z</dcterms:modified>
</cp:coreProperties>
</file>